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96" r:id="rId4"/>
  </p:sldMasterIdLst>
  <p:notesMasterIdLst>
    <p:notesMasterId r:id="rId47"/>
  </p:notesMasterIdLst>
  <p:sldIdLst>
    <p:sldId id="285" r:id="rId5"/>
    <p:sldId id="290" r:id="rId6"/>
    <p:sldId id="291" r:id="rId7"/>
    <p:sldId id="292" r:id="rId8"/>
    <p:sldId id="294" r:id="rId9"/>
    <p:sldId id="295" r:id="rId10"/>
    <p:sldId id="325" r:id="rId11"/>
    <p:sldId id="324" r:id="rId12"/>
    <p:sldId id="296" r:id="rId13"/>
    <p:sldId id="297" r:id="rId14"/>
    <p:sldId id="298" r:id="rId15"/>
    <p:sldId id="299" r:id="rId16"/>
    <p:sldId id="300" r:id="rId17"/>
    <p:sldId id="301" r:id="rId18"/>
    <p:sldId id="315" r:id="rId19"/>
    <p:sldId id="302" r:id="rId20"/>
    <p:sldId id="329" r:id="rId21"/>
    <p:sldId id="318" r:id="rId22"/>
    <p:sldId id="316" r:id="rId23"/>
    <p:sldId id="319" r:id="rId24"/>
    <p:sldId id="320" r:id="rId25"/>
    <p:sldId id="321" r:id="rId26"/>
    <p:sldId id="303" r:id="rId27"/>
    <p:sldId id="304" r:id="rId28"/>
    <p:sldId id="310" r:id="rId29"/>
    <p:sldId id="311" r:id="rId30"/>
    <p:sldId id="312" r:id="rId31"/>
    <p:sldId id="334" r:id="rId32"/>
    <p:sldId id="309" r:id="rId33"/>
    <p:sldId id="313" r:id="rId34"/>
    <p:sldId id="305" r:id="rId35"/>
    <p:sldId id="307" r:id="rId36"/>
    <p:sldId id="308" r:id="rId37"/>
    <p:sldId id="314" r:id="rId38"/>
    <p:sldId id="323" r:id="rId39"/>
    <p:sldId id="322" r:id="rId40"/>
    <p:sldId id="327" r:id="rId41"/>
    <p:sldId id="306" r:id="rId42"/>
    <p:sldId id="333" r:id="rId43"/>
    <p:sldId id="328" r:id="rId44"/>
    <p:sldId id="256" r:id="rId45"/>
    <p:sldId id="330"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80" d="100"/>
          <a:sy n="80" d="100"/>
        </p:scale>
        <p:origin x="513" y="4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AE3158-8993-4588-97F1-BEC20B9728D1}"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9485AA7B-855C-46F5-BEA1-A2C31AA9DE70}">
      <dgm:prSet phldrT="[Text]" custT="1"/>
      <dgm:spPr/>
      <dgm:t>
        <a:bodyPr/>
        <a:lstStyle/>
        <a:p>
          <a:r>
            <a:rPr lang="en-US" sz="1600" b="1" dirty="0"/>
            <a:t>Initial Exposure</a:t>
          </a:r>
        </a:p>
        <a:p>
          <a:r>
            <a:rPr lang="en-US" sz="1200" dirty="0"/>
            <a:t>An individual’s early experiences with gaming, during which enjoyment of and perhaps a fascination with such games may develop very quickly</a:t>
          </a:r>
        </a:p>
      </dgm:t>
    </dgm:pt>
    <dgm:pt modelId="{F18463E5-B4F1-41E1-B3F3-9D5B134F1561}" type="parTrans" cxnId="{75B24410-C133-4FEF-89F9-6721BCAAD2C4}">
      <dgm:prSet/>
      <dgm:spPr/>
      <dgm:t>
        <a:bodyPr/>
        <a:lstStyle/>
        <a:p>
          <a:endParaRPr lang="en-US"/>
        </a:p>
      </dgm:t>
    </dgm:pt>
    <dgm:pt modelId="{E5D03577-3BFA-4446-AD9F-CE18FF229DC8}" type="sibTrans" cxnId="{75B24410-C133-4FEF-89F9-6721BCAAD2C4}">
      <dgm:prSet/>
      <dgm:spPr/>
      <dgm:t>
        <a:bodyPr/>
        <a:lstStyle/>
        <a:p>
          <a:endParaRPr lang="en-US"/>
        </a:p>
      </dgm:t>
    </dgm:pt>
    <dgm:pt modelId="{3636CAF4-B1B0-49B2-8F28-9697D371FDC3}">
      <dgm:prSet phldrT="[Text]" custT="1"/>
      <dgm:spPr/>
      <dgm:t>
        <a:bodyPr/>
        <a:lstStyle/>
        <a:p>
          <a:r>
            <a:rPr lang="en-US" sz="1400" b="1" dirty="0"/>
            <a:t>Deeper Interest</a:t>
          </a:r>
        </a:p>
        <a:p>
          <a:r>
            <a:rPr lang="en-US" sz="1200" dirty="0"/>
            <a:t>Gaming begins to take up a position of greater significance, perhaps requiring growing investment in hardware, software and time.  Other activities may take on a diminished significance in consequence</a:t>
          </a:r>
        </a:p>
      </dgm:t>
    </dgm:pt>
    <dgm:pt modelId="{68DC4682-1EF5-4F26-A931-24FF01260481}" type="parTrans" cxnId="{2B065535-5197-4761-8F28-5C38925E426E}">
      <dgm:prSet/>
      <dgm:spPr/>
      <dgm:t>
        <a:bodyPr/>
        <a:lstStyle/>
        <a:p>
          <a:endParaRPr lang="en-US"/>
        </a:p>
      </dgm:t>
    </dgm:pt>
    <dgm:pt modelId="{FDAC4E27-495C-4A16-A3D8-0224F42E38AC}" type="sibTrans" cxnId="{2B065535-5197-4761-8F28-5C38925E426E}">
      <dgm:prSet/>
      <dgm:spPr/>
      <dgm:t>
        <a:bodyPr/>
        <a:lstStyle/>
        <a:p>
          <a:endParaRPr lang="en-US"/>
        </a:p>
      </dgm:t>
    </dgm:pt>
    <dgm:pt modelId="{E33F50BA-7C6F-4BBD-BB7C-09CCBAF6DE16}">
      <dgm:prSet phldrT="[Text]" custT="1"/>
      <dgm:spPr/>
      <dgm:t>
        <a:bodyPr/>
        <a:lstStyle/>
        <a:p>
          <a:r>
            <a:rPr lang="en-US" sz="1400" b="1" dirty="0"/>
            <a:t>Full-blown Addiction</a:t>
          </a:r>
        </a:p>
        <a:p>
          <a:r>
            <a:rPr lang="en-US" sz="1200" dirty="0"/>
            <a:t>Gaming becomes the individual’s dominant or even sole interest.  All their free time is taken up with gaming, and all their energies are focused upon it, possibly at the cost of academic progress.  Dietary and sleeping patterns are likely to be hugely affected by constant gaming and </a:t>
          </a:r>
          <a:r>
            <a:rPr lang="en-US" sz="1200" dirty="0" err="1"/>
            <a:t>thgamer</a:t>
          </a:r>
          <a:r>
            <a:rPr lang="en-US" sz="1200" dirty="0"/>
            <a:t> may find themselves entirely dislocated from friends, family and the real world</a:t>
          </a:r>
        </a:p>
      </dgm:t>
    </dgm:pt>
    <dgm:pt modelId="{668694F5-F104-4725-A1DB-CC8511ED9A08}" type="parTrans" cxnId="{F9CDC868-DD81-4B39-BACC-F3DF5C83A716}">
      <dgm:prSet/>
      <dgm:spPr/>
      <dgm:t>
        <a:bodyPr/>
        <a:lstStyle/>
        <a:p>
          <a:endParaRPr lang="en-US"/>
        </a:p>
      </dgm:t>
    </dgm:pt>
    <dgm:pt modelId="{706B9533-D4D4-4556-8C06-BF04A04F376E}" type="sibTrans" cxnId="{F9CDC868-DD81-4B39-BACC-F3DF5C83A716}">
      <dgm:prSet/>
      <dgm:spPr/>
      <dgm:t>
        <a:bodyPr/>
        <a:lstStyle/>
        <a:p>
          <a:endParaRPr lang="en-US"/>
        </a:p>
      </dgm:t>
    </dgm:pt>
    <dgm:pt modelId="{69337EB3-AA3B-4237-A72F-4E51C3978E62}">
      <dgm:prSet phldrT="[Text]" custT="1"/>
      <dgm:spPr/>
      <dgm:t>
        <a:bodyPr/>
        <a:lstStyle/>
        <a:p>
          <a:r>
            <a:rPr lang="en-US" sz="1400" b="1" dirty="0"/>
            <a:t>Growing Obsession</a:t>
          </a:r>
        </a:p>
        <a:p>
          <a:r>
            <a:rPr lang="en-US" sz="1200" dirty="0"/>
            <a:t>Gaming begins to take up a central role in the individual’s life, with their thoughts becoming increasingly solely directed towards gaming.  Relationships becoming increasingly neglected as the great majority of free time is now taken up with gaming</a:t>
          </a:r>
        </a:p>
      </dgm:t>
    </dgm:pt>
    <dgm:pt modelId="{12786BAB-F931-4EC0-BE23-8B0E4961FA06}" type="parTrans" cxnId="{0762641A-D33C-4BAF-8922-E4177EE75F17}">
      <dgm:prSet/>
      <dgm:spPr/>
      <dgm:t>
        <a:bodyPr/>
        <a:lstStyle/>
        <a:p>
          <a:endParaRPr lang="en-US"/>
        </a:p>
      </dgm:t>
    </dgm:pt>
    <dgm:pt modelId="{55D84381-CA1A-45E8-826B-22BC54D9392B}" type="sibTrans" cxnId="{0762641A-D33C-4BAF-8922-E4177EE75F17}">
      <dgm:prSet/>
      <dgm:spPr/>
      <dgm:t>
        <a:bodyPr/>
        <a:lstStyle/>
        <a:p>
          <a:endParaRPr lang="en-US"/>
        </a:p>
      </dgm:t>
    </dgm:pt>
    <dgm:pt modelId="{8BFB8ACC-7792-46E7-9460-9F1A44E5F508}" type="pres">
      <dgm:prSet presAssocID="{9CAE3158-8993-4588-97F1-BEC20B9728D1}" presName="diagram" presStyleCnt="0">
        <dgm:presLayoutVars>
          <dgm:dir/>
          <dgm:resizeHandles val="exact"/>
        </dgm:presLayoutVars>
      </dgm:prSet>
      <dgm:spPr/>
    </dgm:pt>
    <dgm:pt modelId="{3ED8BFDC-B165-43F1-B991-9B0395658959}" type="pres">
      <dgm:prSet presAssocID="{9485AA7B-855C-46F5-BEA1-A2C31AA9DE70}" presName="node" presStyleLbl="node1" presStyleIdx="0" presStyleCnt="4">
        <dgm:presLayoutVars>
          <dgm:bulletEnabled val="1"/>
        </dgm:presLayoutVars>
      </dgm:prSet>
      <dgm:spPr/>
    </dgm:pt>
    <dgm:pt modelId="{664B6BD6-8891-465D-811B-BD1DD34D2E82}" type="pres">
      <dgm:prSet presAssocID="{E5D03577-3BFA-4446-AD9F-CE18FF229DC8}" presName="sibTrans" presStyleLbl="sibTrans2D1" presStyleIdx="0" presStyleCnt="3"/>
      <dgm:spPr/>
    </dgm:pt>
    <dgm:pt modelId="{D48713A3-3CEC-4124-8673-FC252D124C0C}" type="pres">
      <dgm:prSet presAssocID="{E5D03577-3BFA-4446-AD9F-CE18FF229DC8}" presName="connectorText" presStyleLbl="sibTrans2D1" presStyleIdx="0" presStyleCnt="3"/>
      <dgm:spPr/>
    </dgm:pt>
    <dgm:pt modelId="{70AB9454-63B0-4141-A8D9-17A46ABCBD13}" type="pres">
      <dgm:prSet presAssocID="{3636CAF4-B1B0-49B2-8F28-9697D371FDC3}" presName="node" presStyleLbl="node1" presStyleIdx="1" presStyleCnt="4" custScaleY="117917">
        <dgm:presLayoutVars>
          <dgm:bulletEnabled val="1"/>
        </dgm:presLayoutVars>
      </dgm:prSet>
      <dgm:spPr/>
    </dgm:pt>
    <dgm:pt modelId="{17E71465-F308-4E9C-8FB9-7F2D40F3FAAE}" type="pres">
      <dgm:prSet presAssocID="{FDAC4E27-495C-4A16-A3D8-0224F42E38AC}" presName="sibTrans" presStyleLbl="sibTrans2D1" presStyleIdx="1" presStyleCnt="3"/>
      <dgm:spPr/>
    </dgm:pt>
    <dgm:pt modelId="{F209F414-3EDD-471F-AC71-3E0FECE87607}" type="pres">
      <dgm:prSet presAssocID="{FDAC4E27-495C-4A16-A3D8-0224F42E38AC}" presName="connectorText" presStyleLbl="sibTrans2D1" presStyleIdx="1" presStyleCnt="3"/>
      <dgm:spPr/>
    </dgm:pt>
    <dgm:pt modelId="{0600EBAB-6DDA-418F-8CDA-46DA3D71724A}" type="pres">
      <dgm:prSet presAssocID="{E33F50BA-7C6F-4BBD-BB7C-09CCBAF6DE16}" presName="node" presStyleLbl="node1" presStyleIdx="2" presStyleCnt="4" custScaleY="174142">
        <dgm:presLayoutVars>
          <dgm:bulletEnabled val="1"/>
        </dgm:presLayoutVars>
      </dgm:prSet>
      <dgm:spPr/>
    </dgm:pt>
    <dgm:pt modelId="{5BF95CAB-B7A8-4EEF-B914-83F9D7D1CCFE}" type="pres">
      <dgm:prSet presAssocID="{706B9533-D4D4-4556-8C06-BF04A04F376E}" presName="sibTrans" presStyleLbl="sibTrans2D1" presStyleIdx="2" presStyleCnt="3"/>
      <dgm:spPr/>
    </dgm:pt>
    <dgm:pt modelId="{42CE10CC-0E28-4C71-A0A8-BA100CF97994}" type="pres">
      <dgm:prSet presAssocID="{706B9533-D4D4-4556-8C06-BF04A04F376E}" presName="connectorText" presStyleLbl="sibTrans2D1" presStyleIdx="2" presStyleCnt="3"/>
      <dgm:spPr/>
    </dgm:pt>
    <dgm:pt modelId="{99CE8724-26F3-4956-969E-9FBDBAB03A42}" type="pres">
      <dgm:prSet presAssocID="{69337EB3-AA3B-4237-A72F-4E51C3978E62}" presName="node" presStyleLbl="node1" presStyleIdx="3" presStyleCnt="4" custScaleY="134452">
        <dgm:presLayoutVars>
          <dgm:bulletEnabled val="1"/>
        </dgm:presLayoutVars>
      </dgm:prSet>
      <dgm:spPr/>
    </dgm:pt>
  </dgm:ptLst>
  <dgm:cxnLst>
    <dgm:cxn modelId="{2FED7302-1C99-4226-AC74-1C40AA1AC3E6}" type="presOf" srcId="{E33F50BA-7C6F-4BBD-BB7C-09CCBAF6DE16}" destId="{0600EBAB-6DDA-418F-8CDA-46DA3D71724A}" srcOrd="0" destOrd="0" presId="urn:microsoft.com/office/officeart/2005/8/layout/process5"/>
    <dgm:cxn modelId="{054E400F-AF05-4B16-AEC5-382DB883D109}" type="presOf" srcId="{9CAE3158-8993-4588-97F1-BEC20B9728D1}" destId="{8BFB8ACC-7792-46E7-9460-9F1A44E5F508}" srcOrd="0" destOrd="0" presId="urn:microsoft.com/office/officeart/2005/8/layout/process5"/>
    <dgm:cxn modelId="{1A1DCB0F-B151-449D-8CF2-D8E295B2FECC}" type="presOf" srcId="{E5D03577-3BFA-4446-AD9F-CE18FF229DC8}" destId="{664B6BD6-8891-465D-811B-BD1DD34D2E82}" srcOrd="0" destOrd="0" presId="urn:microsoft.com/office/officeart/2005/8/layout/process5"/>
    <dgm:cxn modelId="{A7DD0210-D0D5-4981-ABEF-93853DF29BA8}" type="presOf" srcId="{3636CAF4-B1B0-49B2-8F28-9697D371FDC3}" destId="{70AB9454-63B0-4141-A8D9-17A46ABCBD13}" srcOrd="0" destOrd="0" presId="urn:microsoft.com/office/officeart/2005/8/layout/process5"/>
    <dgm:cxn modelId="{75B24410-C133-4FEF-89F9-6721BCAAD2C4}" srcId="{9CAE3158-8993-4588-97F1-BEC20B9728D1}" destId="{9485AA7B-855C-46F5-BEA1-A2C31AA9DE70}" srcOrd="0" destOrd="0" parTransId="{F18463E5-B4F1-41E1-B3F3-9D5B134F1561}" sibTransId="{E5D03577-3BFA-4446-AD9F-CE18FF229DC8}"/>
    <dgm:cxn modelId="{71398D11-7ABE-439A-A94C-AF0CB9C9ACB4}" type="presOf" srcId="{69337EB3-AA3B-4237-A72F-4E51C3978E62}" destId="{99CE8724-26F3-4956-969E-9FBDBAB03A42}" srcOrd="0" destOrd="0" presId="urn:microsoft.com/office/officeart/2005/8/layout/process5"/>
    <dgm:cxn modelId="{0762641A-D33C-4BAF-8922-E4177EE75F17}" srcId="{9CAE3158-8993-4588-97F1-BEC20B9728D1}" destId="{69337EB3-AA3B-4237-A72F-4E51C3978E62}" srcOrd="3" destOrd="0" parTransId="{12786BAB-F931-4EC0-BE23-8B0E4961FA06}" sibTransId="{55D84381-CA1A-45E8-826B-22BC54D9392B}"/>
    <dgm:cxn modelId="{2B065535-5197-4761-8F28-5C38925E426E}" srcId="{9CAE3158-8993-4588-97F1-BEC20B9728D1}" destId="{3636CAF4-B1B0-49B2-8F28-9697D371FDC3}" srcOrd="1" destOrd="0" parTransId="{68DC4682-1EF5-4F26-A931-24FF01260481}" sibTransId="{FDAC4E27-495C-4A16-A3D8-0224F42E38AC}"/>
    <dgm:cxn modelId="{EEC20C5D-3E81-420F-9A7E-9511A63EE1E1}" type="presOf" srcId="{706B9533-D4D4-4556-8C06-BF04A04F376E}" destId="{42CE10CC-0E28-4C71-A0A8-BA100CF97994}" srcOrd="1" destOrd="0" presId="urn:microsoft.com/office/officeart/2005/8/layout/process5"/>
    <dgm:cxn modelId="{F9CDC868-DD81-4B39-BACC-F3DF5C83A716}" srcId="{9CAE3158-8993-4588-97F1-BEC20B9728D1}" destId="{E33F50BA-7C6F-4BBD-BB7C-09CCBAF6DE16}" srcOrd="2" destOrd="0" parTransId="{668694F5-F104-4725-A1DB-CC8511ED9A08}" sibTransId="{706B9533-D4D4-4556-8C06-BF04A04F376E}"/>
    <dgm:cxn modelId="{E2BD9E49-1152-42DC-9719-87C3BFEA49BE}" type="presOf" srcId="{706B9533-D4D4-4556-8C06-BF04A04F376E}" destId="{5BF95CAB-B7A8-4EEF-B914-83F9D7D1CCFE}" srcOrd="0" destOrd="0" presId="urn:microsoft.com/office/officeart/2005/8/layout/process5"/>
    <dgm:cxn modelId="{2D50864E-C465-4E54-936F-4EB572134809}" type="presOf" srcId="{FDAC4E27-495C-4A16-A3D8-0224F42E38AC}" destId="{17E71465-F308-4E9C-8FB9-7F2D40F3FAAE}" srcOrd="0" destOrd="0" presId="urn:microsoft.com/office/officeart/2005/8/layout/process5"/>
    <dgm:cxn modelId="{50B3EE55-6826-4B6B-BBFD-0FADF83DC691}" type="presOf" srcId="{9485AA7B-855C-46F5-BEA1-A2C31AA9DE70}" destId="{3ED8BFDC-B165-43F1-B991-9B0395658959}" srcOrd="0" destOrd="0" presId="urn:microsoft.com/office/officeart/2005/8/layout/process5"/>
    <dgm:cxn modelId="{FF7E34A7-ABBF-4F00-AB17-4F2DC67F171F}" type="presOf" srcId="{FDAC4E27-495C-4A16-A3D8-0224F42E38AC}" destId="{F209F414-3EDD-471F-AC71-3E0FECE87607}" srcOrd="1" destOrd="0" presId="urn:microsoft.com/office/officeart/2005/8/layout/process5"/>
    <dgm:cxn modelId="{EF9773FA-A155-46AC-AC9C-C7C442DAAF19}" type="presOf" srcId="{E5D03577-3BFA-4446-AD9F-CE18FF229DC8}" destId="{D48713A3-3CEC-4124-8673-FC252D124C0C}" srcOrd="1" destOrd="0" presId="urn:microsoft.com/office/officeart/2005/8/layout/process5"/>
    <dgm:cxn modelId="{5A1DA4A7-F422-4F14-8657-994574CEB902}" type="presParOf" srcId="{8BFB8ACC-7792-46E7-9460-9F1A44E5F508}" destId="{3ED8BFDC-B165-43F1-B991-9B0395658959}" srcOrd="0" destOrd="0" presId="urn:microsoft.com/office/officeart/2005/8/layout/process5"/>
    <dgm:cxn modelId="{4357C1A9-8D75-4501-8C64-BEC2043F762F}" type="presParOf" srcId="{8BFB8ACC-7792-46E7-9460-9F1A44E5F508}" destId="{664B6BD6-8891-465D-811B-BD1DD34D2E82}" srcOrd="1" destOrd="0" presId="urn:microsoft.com/office/officeart/2005/8/layout/process5"/>
    <dgm:cxn modelId="{379E82D8-6C2E-4193-A725-97A78BCE54BD}" type="presParOf" srcId="{664B6BD6-8891-465D-811B-BD1DD34D2E82}" destId="{D48713A3-3CEC-4124-8673-FC252D124C0C}" srcOrd="0" destOrd="0" presId="urn:microsoft.com/office/officeart/2005/8/layout/process5"/>
    <dgm:cxn modelId="{7C95B5A0-6A27-468D-B010-12B65DD1CFF0}" type="presParOf" srcId="{8BFB8ACC-7792-46E7-9460-9F1A44E5F508}" destId="{70AB9454-63B0-4141-A8D9-17A46ABCBD13}" srcOrd="2" destOrd="0" presId="urn:microsoft.com/office/officeart/2005/8/layout/process5"/>
    <dgm:cxn modelId="{69C5543D-8A9D-4AD7-97E7-3680E690EF76}" type="presParOf" srcId="{8BFB8ACC-7792-46E7-9460-9F1A44E5F508}" destId="{17E71465-F308-4E9C-8FB9-7F2D40F3FAAE}" srcOrd="3" destOrd="0" presId="urn:microsoft.com/office/officeart/2005/8/layout/process5"/>
    <dgm:cxn modelId="{23B786A3-48FB-4F80-AE0E-D2EC867DA11B}" type="presParOf" srcId="{17E71465-F308-4E9C-8FB9-7F2D40F3FAAE}" destId="{F209F414-3EDD-471F-AC71-3E0FECE87607}" srcOrd="0" destOrd="0" presId="urn:microsoft.com/office/officeart/2005/8/layout/process5"/>
    <dgm:cxn modelId="{31D1DC4D-3383-4436-982D-410DA7C54C8D}" type="presParOf" srcId="{8BFB8ACC-7792-46E7-9460-9F1A44E5F508}" destId="{0600EBAB-6DDA-418F-8CDA-46DA3D71724A}" srcOrd="4" destOrd="0" presId="urn:microsoft.com/office/officeart/2005/8/layout/process5"/>
    <dgm:cxn modelId="{DD776962-36EC-49B8-A42A-6E89603C6E58}" type="presParOf" srcId="{8BFB8ACC-7792-46E7-9460-9F1A44E5F508}" destId="{5BF95CAB-B7A8-4EEF-B914-83F9D7D1CCFE}" srcOrd="5" destOrd="0" presId="urn:microsoft.com/office/officeart/2005/8/layout/process5"/>
    <dgm:cxn modelId="{B07688D2-8CC7-42FD-B1BF-0B764B2399A1}" type="presParOf" srcId="{5BF95CAB-B7A8-4EEF-B914-83F9D7D1CCFE}" destId="{42CE10CC-0E28-4C71-A0A8-BA100CF97994}" srcOrd="0" destOrd="0" presId="urn:microsoft.com/office/officeart/2005/8/layout/process5"/>
    <dgm:cxn modelId="{8B58BF8B-36F4-4F1E-8D74-FFE15BCE7F0C}" type="presParOf" srcId="{8BFB8ACC-7792-46E7-9460-9F1A44E5F508}" destId="{99CE8724-26F3-4956-969E-9FBDBAB03A42}"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8BFDC-B165-43F1-B991-9B0395658959}">
      <dsp:nvSpPr>
        <dsp:cNvPr id="0" name=""/>
        <dsp:cNvSpPr/>
      </dsp:nvSpPr>
      <dsp:spPr>
        <a:xfrm>
          <a:off x="1073" y="648533"/>
          <a:ext cx="2288569" cy="13731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Initial Exposure</a:t>
          </a:r>
        </a:p>
        <a:p>
          <a:pPr marL="0" lvl="0" indent="0" algn="ctr" defTabSz="711200">
            <a:lnSpc>
              <a:spcPct val="90000"/>
            </a:lnSpc>
            <a:spcBef>
              <a:spcPct val="0"/>
            </a:spcBef>
            <a:spcAft>
              <a:spcPct val="35000"/>
            </a:spcAft>
            <a:buNone/>
          </a:pPr>
          <a:r>
            <a:rPr lang="en-US" sz="1200" kern="1200" dirty="0"/>
            <a:t>An individual’s early experiences with gaming, during which enjoyment of and perhaps a fascination with such games may develop very quickly</a:t>
          </a:r>
        </a:p>
      </dsp:txBody>
      <dsp:txXfrm>
        <a:off x="41291" y="688751"/>
        <a:ext cx="2208133" cy="1292705"/>
      </dsp:txXfrm>
    </dsp:sp>
    <dsp:sp modelId="{664B6BD6-8891-465D-811B-BD1DD34D2E82}">
      <dsp:nvSpPr>
        <dsp:cNvPr id="0" name=""/>
        <dsp:cNvSpPr/>
      </dsp:nvSpPr>
      <dsp:spPr>
        <a:xfrm>
          <a:off x="2491036" y="1051321"/>
          <a:ext cx="485176" cy="5675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2491036" y="1164834"/>
        <a:ext cx="339623" cy="340539"/>
      </dsp:txXfrm>
    </dsp:sp>
    <dsp:sp modelId="{70AB9454-63B0-4141-A8D9-17A46ABCBD13}">
      <dsp:nvSpPr>
        <dsp:cNvPr id="0" name=""/>
        <dsp:cNvSpPr/>
      </dsp:nvSpPr>
      <dsp:spPr>
        <a:xfrm>
          <a:off x="3205069" y="525520"/>
          <a:ext cx="2288569" cy="1619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Deeper Interest</a:t>
          </a:r>
        </a:p>
        <a:p>
          <a:pPr marL="0" lvl="0" indent="0" algn="ctr" defTabSz="622300">
            <a:lnSpc>
              <a:spcPct val="90000"/>
            </a:lnSpc>
            <a:spcBef>
              <a:spcPct val="0"/>
            </a:spcBef>
            <a:spcAft>
              <a:spcPct val="35000"/>
            </a:spcAft>
            <a:buNone/>
          </a:pPr>
          <a:r>
            <a:rPr lang="en-US" sz="1200" kern="1200" dirty="0"/>
            <a:t>Gaming begins to take up a position of greater significance, perhaps requiring growing investment in hardware, software and time.  Other activities may take on a diminished significance in consequence</a:t>
          </a:r>
        </a:p>
      </dsp:txBody>
      <dsp:txXfrm>
        <a:off x="3252493" y="572944"/>
        <a:ext cx="2193721" cy="1524319"/>
      </dsp:txXfrm>
    </dsp:sp>
    <dsp:sp modelId="{17E71465-F308-4E9C-8FB9-7F2D40F3FAAE}">
      <dsp:nvSpPr>
        <dsp:cNvPr id="0" name=""/>
        <dsp:cNvSpPr/>
      </dsp:nvSpPr>
      <dsp:spPr>
        <a:xfrm rot="5400000">
          <a:off x="4106765" y="2304887"/>
          <a:ext cx="485176" cy="5675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rot="-5400000">
        <a:off x="4179084" y="2346082"/>
        <a:ext cx="340539" cy="339623"/>
      </dsp:txXfrm>
    </dsp:sp>
    <dsp:sp modelId="{0600EBAB-6DDA-418F-8CDA-46DA3D71724A}">
      <dsp:nvSpPr>
        <dsp:cNvPr id="0" name=""/>
        <dsp:cNvSpPr/>
      </dsp:nvSpPr>
      <dsp:spPr>
        <a:xfrm>
          <a:off x="3205069" y="3060114"/>
          <a:ext cx="2288569" cy="23912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Full-blown Addiction</a:t>
          </a:r>
        </a:p>
        <a:p>
          <a:pPr marL="0" lvl="0" indent="0" algn="ctr" defTabSz="622300">
            <a:lnSpc>
              <a:spcPct val="90000"/>
            </a:lnSpc>
            <a:spcBef>
              <a:spcPct val="0"/>
            </a:spcBef>
            <a:spcAft>
              <a:spcPct val="35000"/>
            </a:spcAft>
            <a:buNone/>
          </a:pPr>
          <a:r>
            <a:rPr lang="en-US" sz="1200" kern="1200" dirty="0"/>
            <a:t>Gaming becomes the individual’s dominant or even sole interest.  All their free time is taken up with gaming, and all their energies are focused upon it, possibly at the cost of academic progress.  Dietary and sleeping patterns are likely to be hugely affected by constant gaming and </a:t>
          </a:r>
          <a:r>
            <a:rPr lang="en-US" sz="1200" kern="1200" dirty="0" err="1"/>
            <a:t>thgamer</a:t>
          </a:r>
          <a:r>
            <a:rPr lang="en-US" sz="1200" kern="1200" dirty="0"/>
            <a:t> may find themselves entirely dislocated from friends, family and the real world</a:t>
          </a:r>
        </a:p>
      </dsp:txBody>
      <dsp:txXfrm>
        <a:off x="3272099" y="3127144"/>
        <a:ext cx="2154509" cy="2257155"/>
      </dsp:txXfrm>
    </dsp:sp>
    <dsp:sp modelId="{5BF95CAB-B7A8-4EEF-B914-83F9D7D1CCFE}">
      <dsp:nvSpPr>
        <dsp:cNvPr id="0" name=""/>
        <dsp:cNvSpPr/>
      </dsp:nvSpPr>
      <dsp:spPr>
        <a:xfrm rot="10800000">
          <a:off x="2518499" y="3971940"/>
          <a:ext cx="485176" cy="5675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rot="10800000">
        <a:off x="2664052" y="4085453"/>
        <a:ext cx="339623" cy="340539"/>
      </dsp:txXfrm>
    </dsp:sp>
    <dsp:sp modelId="{99CE8724-26F3-4956-969E-9FBDBAB03A42}">
      <dsp:nvSpPr>
        <dsp:cNvPr id="0" name=""/>
        <dsp:cNvSpPr/>
      </dsp:nvSpPr>
      <dsp:spPr>
        <a:xfrm>
          <a:off x="1073" y="3332614"/>
          <a:ext cx="2288569" cy="18462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Growing Obsession</a:t>
          </a:r>
        </a:p>
        <a:p>
          <a:pPr marL="0" lvl="0" indent="0" algn="ctr" defTabSz="622300">
            <a:lnSpc>
              <a:spcPct val="90000"/>
            </a:lnSpc>
            <a:spcBef>
              <a:spcPct val="0"/>
            </a:spcBef>
            <a:spcAft>
              <a:spcPct val="35000"/>
            </a:spcAft>
            <a:buNone/>
          </a:pPr>
          <a:r>
            <a:rPr lang="en-US" sz="1200" kern="1200" dirty="0"/>
            <a:t>Gaming begins to take up a central role in the individual’s life, with their thoughts becoming increasingly solely directed towards gaming.  Relationships becoming increasingly neglected as the great majority of free time is now taken up with gaming</a:t>
          </a:r>
        </a:p>
      </dsp:txBody>
      <dsp:txXfrm>
        <a:off x="55147" y="3386688"/>
        <a:ext cx="2180421" cy="1738068"/>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38646-CEA8-41F9-BD9F-D1FA107D99CC}"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040C8-62D2-4EA7-B200-D3B8C06AAFD8}" type="slidenum">
              <a:rPr lang="en-US" smtClean="0"/>
              <a:t>‹#›</a:t>
            </a:fld>
            <a:endParaRPr lang="en-US"/>
          </a:p>
        </p:txBody>
      </p:sp>
    </p:spTree>
    <p:extLst>
      <p:ext uri="{BB962C8B-B14F-4D97-AF65-F5344CB8AC3E}">
        <p14:creationId xmlns:p14="http://schemas.microsoft.com/office/powerpoint/2010/main" val="2483067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24E39389-D342-42C9-A280-8ADE336DA885}" type="datetime1">
              <a:rPr lang="en-US" smtClean="0"/>
              <a:t>3/17/2025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B5ED82-9221-4209-9FC6-897FECC94D85}" type="datetime1">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695C5F-8991-4788-8021-97F7E97CAA77}" type="datetime1">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80732C-99B6-468D-8E86-54127C661C29}" type="datetime1">
              <a:rPr lang="en-US" smtClean="0"/>
              <a:t>3/17/2025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66096AA6-1553-455E-A701-5DB89675312A}" type="datetime1">
              <a:rPr lang="en-US" smtClean="0"/>
              <a:t>3/17/2025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2A427D05-0AAA-4191-8602-39A011BE220C}" type="datetime1">
              <a:rPr lang="en-US" smtClean="0"/>
              <a:t>3/17/2025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669B8012-90E5-4BF2-B13D-6DEC2EE5E086}" type="datetime1">
              <a:rPr lang="en-US" smtClean="0"/>
              <a:t>3/17/2025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562E2D-C320-4C5E-98F1-D60DBA71A352}" type="datetime1">
              <a:rPr lang="en-US" smtClean="0"/>
              <a:t>3/17/2025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06C99D-E4E2-4DDF-8629-131208CB18B0}" type="datetime1">
              <a:rPr lang="en-US" smtClean="0"/>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EB420CF4-5FC9-46F3-B596-BE1F927BA2F1}" type="datetime1">
              <a:rPr lang="en-US" smtClean="0"/>
              <a:t>3/17/2025</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F1ABFC0-89FE-4355-9E74-11DC57FEA97E}" type="datetime1">
              <a:rPr lang="en-US" smtClean="0"/>
              <a:t>3/17/2025</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9B8B6D2-5532-4B59-9C5A-AB106F128946}" type="datetime1">
              <a:rPr lang="en-US" smtClean="0"/>
              <a:t>3/17/2025</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hyperlink" Target="https://support.apple.com/en-gb/HT204084" TargetMode="External"/><Relationship Id="rId3" Type="http://schemas.openxmlformats.org/officeDocument/2006/relationships/hyperlink" Target="https://www.iwf.org.uk/en/uk-report/" TargetMode="External"/><Relationship Id="rId7" Type="http://schemas.openxmlformats.org/officeDocument/2006/relationships/hyperlink" Target="https://www.ncsc.gov.uk/" TargetMode="External"/><Relationship Id="rId2" Type="http://schemas.openxmlformats.org/officeDocument/2006/relationships/hyperlink" Target="https://www.nspcc.org.uk/keeping-children-safe/online-safety/online-reporting/" TargetMode="External"/><Relationship Id="rId1" Type="http://schemas.openxmlformats.org/officeDocument/2006/relationships/slideLayout" Target="../slideLayouts/slideLayout6.xml"/><Relationship Id="rId6" Type="http://schemas.openxmlformats.org/officeDocument/2006/relationships/hyperlink" Target="https://www.takefive-stopfraud.org.uk/" TargetMode="External"/><Relationship Id="rId11" Type="http://schemas.openxmlformats.org/officeDocument/2006/relationships/hyperlink" Target="https://reportharmfulcontent.com/" TargetMode="External"/><Relationship Id="rId5" Type="http://schemas.openxmlformats.org/officeDocument/2006/relationships/hyperlink" Target="https://www.ncsc.gov.uk/collection/phishing-scams/report-scam-email" TargetMode="External"/><Relationship Id="rId10" Type="http://schemas.openxmlformats.org/officeDocument/2006/relationships/hyperlink" Target="https://www.facebook.com/help/116326365118751" TargetMode="External"/><Relationship Id="rId4" Type="http://schemas.openxmlformats.org/officeDocument/2006/relationships/hyperlink" Target="https://www.actionfraud.police.uk/reportscam" TargetMode="External"/><Relationship Id="rId9" Type="http://schemas.openxmlformats.org/officeDocument/2006/relationships/hyperlink" Target="https://help.instagram.com/372161259539444"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ceopeducation.co.uk/parents/"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smartphonefreechildhood.co.uk/" TargetMode="Externa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s://delaysmartphones.org.uk/evidence/" TargetMode="External"/><Relationship Id="rId7"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hyperlink" Target="https://www.sciencedirect.com/science/article/pii/S2451958821000622" TargetMode="External"/><Relationship Id="rId2" Type="http://schemas.openxmlformats.org/officeDocument/2006/relationships/hyperlink" Target="https://www.commonsensemedia.org/sites/default/files/research/report/2023-cs-smartphone-research-report_final-for-web.pdf" TargetMode="External"/><Relationship Id="rId1" Type="http://schemas.openxmlformats.org/officeDocument/2006/relationships/slideLayout" Target="../slideLayouts/slideLayout7.xml"/><Relationship Id="rId5" Type="http://schemas.openxmlformats.org/officeDocument/2006/relationships/hyperlink" Target="https://sapienlabs.org/wp-content/uploads/2023/05/Sapien-Labs-Age-of-First-Smartphone-and-Mental-Wellbeing-Outcomes.pdf" TargetMode="External"/><Relationship Id="rId4" Type="http://schemas.openxmlformats.org/officeDocument/2006/relationships/hyperlink" Target="https://policyexchange.org.uk/wp-content/uploads/Disconnect.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hyperlink" Target="https://safelagoon.com/en/blog/insights/30-most-dangerous-apps-for-kids-in-2024/" TargetMode="External"/><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atellite view of the Earth">
            <a:extLst>
              <a:ext uri="{FF2B5EF4-FFF2-40B4-BE49-F238E27FC236}">
                <a16:creationId xmlns:a16="http://schemas.microsoft.com/office/drawing/2014/main" id="{997CF875-7865-4B60-BE3C-F759090A4D58}"/>
              </a:ext>
            </a:extLst>
          </p:cNvPr>
          <p:cNvPicPr>
            <a:picLocks noChangeAspect="1"/>
          </p:cNvPicPr>
          <p:nvPr/>
        </p:nvPicPr>
        <p:blipFill rotWithShape="1">
          <a:blip r:embed="rId2"/>
          <a:srcRect t="3125" b="3125"/>
          <a:stretch/>
        </p:blipFill>
        <p:spPr>
          <a:xfrm>
            <a:off x="20" y="10"/>
            <a:ext cx="12191980" cy="6857990"/>
          </a:xfrm>
          <a:prstGeom prst="rect">
            <a:avLst/>
          </a:prstGeom>
        </p:spPr>
      </p:pic>
      <p:sp>
        <p:nvSpPr>
          <p:cNvPr id="2" name="Title 1">
            <a:extLst>
              <a:ext uri="{FF2B5EF4-FFF2-40B4-BE49-F238E27FC236}">
                <a16:creationId xmlns:a16="http://schemas.microsoft.com/office/drawing/2014/main" id="{646D0423-92ED-41A8-B13E-ED2A99FC380C}"/>
              </a:ext>
            </a:extLst>
          </p:cNvPr>
          <p:cNvSpPr>
            <a:spLocks noGrp="1"/>
          </p:cNvSpPr>
          <p:nvPr>
            <p:ph type="ctrTitle"/>
          </p:nvPr>
        </p:nvSpPr>
        <p:spPr>
          <a:xfrm>
            <a:off x="3075709" y="2386744"/>
            <a:ext cx="6176356" cy="1645920"/>
          </a:xfrm>
          <a:solidFill>
            <a:schemeClr val="bg1">
              <a:alpha val="60000"/>
            </a:schemeClr>
          </a:solidFill>
          <a:ln w="38100" cap="sq">
            <a:solidFill>
              <a:schemeClr val="tx1"/>
            </a:solidFill>
            <a:miter lim="800000"/>
          </a:ln>
        </p:spPr>
        <p:txBody>
          <a:bodyPr anchor="ctr">
            <a:normAutofit/>
          </a:bodyPr>
          <a:lstStyle/>
          <a:p>
            <a:r>
              <a:rPr lang="en-US" dirty="0">
                <a:solidFill>
                  <a:schemeClr val="tx1"/>
                </a:solidFill>
              </a:rPr>
              <a:t>Online safety for </a:t>
            </a:r>
            <a:br>
              <a:rPr lang="en-US" dirty="0">
                <a:solidFill>
                  <a:schemeClr val="tx1"/>
                </a:solidFill>
              </a:rPr>
            </a:br>
            <a:r>
              <a:rPr lang="en-US" dirty="0">
                <a:solidFill>
                  <a:schemeClr val="tx1"/>
                </a:solidFill>
              </a:rPr>
              <a:t>parents &amp; </a:t>
            </a:r>
            <a:r>
              <a:rPr lang="en-US" dirty="0" err="1">
                <a:solidFill>
                  <a:schemeClr val="tx1"/>
                </a:solidFill>
              </a:rPr>
              <a:t>carers</a:t>
            </a:r>
            <a:endParaRPr lang="en-US" dirty="0">
              <a:solidFill>
                <a:schemeClr val="tx1"/>
              </a:solidFill>
            </a:endParaRPr>
          </a:p>
        </p:txBody>
      </p:sp>
      <p:sp>
        <p:nvSpPr>
          <p:cNvPr id="3" name="Subtitle 2">
            <a:extLst>
              <a:ext uri="{FF2B5EF4-FFF2-40B4-BE49-F238E27FC236}">
                <a16:creationId xmlns:a16="http://schemas.microsoft.com/office/drawing/2014/main" id="{74B4D8F8-4E82-4BDB-B682-C4008F4B24EF}"/>
              </a:ext>
            </a:extLst>
          </p:cNvPr>
          <p:cNvSpPr>
            <a:spLocks noGrp="1"/>
          </p:cNvSpPr>
          <p:nvPr>
            <p:ph type="subTitle" idx="1"/>
          </p:nvPr>
        </p:nvSpPr>
        <p:spPr>
          <a:xfrm>
            <a:off x="2695194" y="4352544"/>
            <a:ext cx="6801612" cy="1239894"/>
          </a:xfrm>
        </p:spPr>
        <p:txBody>
          <a:bodyPr>
            <a:normAutofit/>
          </a:bodyPr>
          <a:lstStyle/>
          <a:p>
            <a:r>
              <a:rPr lang="en-US" dirty="0">
                <a:solidFill>
                  <a:srgbClr val="FFFFFF"/>
                </a:solidFill>
              </a:rPr>
              <a:t>Elmley Castle C of E First School</a:t>
            </a:r>
          </a:p>
          <a:p>
            <a:r>
              <a:rPr lang="en-US" dirty="0">
                <a:solidFill>
                  <a:srgbClr val="FFFFFF"/>
                </a:solidFill>
              </a:rPr>
              <a:t>March 2025</a:t>
            </a:r>
          </a:p>
        </p:txBody>
      </p:sp>
    </p:spTree>
    <p:extLst>
      <p:ext uri="{BB962C8B-B14F-4D97-AF65-F5344CB8AC3E}">
        <p14:creationId xmlns:p14="http://schemas.microsoft.com/office/powerpoint/2010/main" val="2401068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Gaming considerations</a:t>
            </a:r>
          </a:p>
        </p:txBody>
      </p:sp>
      <p:sp>
        <p:nvSpPr>
          <p:cNvPr id="3" name="Content Placeholder 2"/>
          <p:cNvSpPr>
            <a:spLocks noGrp="1"/>
          </p:cNvSpPr>
          <p:nvPr>
            <p:ph sz="half" idx="1"/>
          </p:nvPr>
        </p:nvSpPr>
        <p:spPr/>
        <p:txBody>
          <a:bodyPr/>
          <a:lstStyle/>
          <a:p>
            <a:r>
              <a:rPr lang="en-GB" dirty="0"/>
              <a:t>CONTENT…</a:t>
            </a:r>
          </a:p>
          <a:p>
            <a:endParaRPr lang="en-GB" dirty="0"/>
          </a:p>
          <a:p>
            <a:endParaRPr lang="en-GB" dirty="0"/>
          </a:p>
          <a:p>
            <a:endParaRPr lang="en-GB" dirty="0"/>
          </a:p>
          <a:p>
            <a:r>
              <a:rPr lang="en-GB" dirty="0"/>
              <a:t>Is the content within the game suitable for your child?</a:t>
            </a:r>
          </a:p>
          <a:p>
            <a:r>
              <a:rPr lang="en-GB" dirty="0"/>
              <a:t>Is the content impacting on their behaviour/interactions?</a:t>
            </a:r>
          </a:p>
          <a:p>
            <a:endParaRPr lang="en-GB" dirty="0"/>
          </a:p>
        </p:txBody>
      </p:sp>
      <p:sp>
        <p:nvSpPr>
          <p:cNvPr id="4" name="Content Placeholder 3"/>
          <p:cNvSpPr>
            <a:spLocks noGrp="1"/>
          </p:cNvSpPr>
          <p:nvPr>
            <p:ph sz="half" idx="2"/>
          </p:nvPr>
        </p:nvSpPr>
        <p:spPr/>
        <p:txBody>
          <a:bodyPr/>
          <a:lstStyle/>
          <a:p>
            <a:r>
              <a:rPr lang="en-GB" dirty="0"/>
              <a:t>COMMUNICATION…</a:t>
            </a:r>
          </a:p>
          <a:p>
            <a:r>
              <a:rPr lang="en-GB" dirty="0"/>
              <a:t>Who are they communicating with whilst playing?</a:t>
            </a:r>
          </a:p>
          <a:p>
            <a:r>
              <a:rPr lang="en-GB" dirty="0"/>
              <a:t>How are they communicating?</a:t>
            </a:r>
          </a:p>
          <a:p>
            <a:r>
              <a:rPr lang="en-GB" dirty="0"/>
              <a:t>What information is visible?</a:t>
            </a:r>
          </a:p>
          <a:p>
            <a:r>
              <a:rPr lang="en-GB" dirty="0"/>
              <a:t>What are the ‘Privacy Settings’ set to?</a:t>
            </a:r>
          </a:p>
          <a:p>
            <a:r>
              <a:rPr lang="en-GB" dirty="0"/>
              <a:t>Check cards linked to platforms or games are password protected</a:t>
            </a:r>
          </a:p>
        </p:txBody>
      </p:sp>
      <p:pic>
        <p:nvPicPr>
          <p:cNvPr id="5" name="Picture 4"/>
          <p:cNvPicPr>
            <a:picLocks noChangeAspect="1"/>
          </p:cNvPicPr>
          <p:nvPr/>
        </p:nvPicPr>
        <p:blipFill>
          <a:blip r:embed="rId2"/>
          <a:stretch>
            <a:fillRect/>
          </a:stretch>
        </p:blipFill>
        <p:spPr>
          <a:xfrm>
            <a:off x="1581913" y="3146453"/>
            <a:ext cx="4312662" cy="976659"/>
          </a:xfrm>
          <a:prstGeom prst="rect">
            <a:avLst/>
          </a:prstGeom>
        </p:spPr>
      </p:pic>
    </p:spTree>
    <p:extLst>
      <p:ext uri="{BB962C8B-B14F-4D97-AF65-F5344CB8AC3E}">
        <p14:creationId xmlns:p14="http://schemas.microsoft.com/office/powerpoint/2010/main" val="983538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396141"/>
            <a:ext cx="7729728" cy="1188720"/>
          </a:xfrm>
        </p:spPr>
        <p:txBody>
          <a:bodyPr/>
          <a:lstStyle/>
          <a:p>
            <a:r>
              <a:rPr lang="en-GB" dirty="0"/>
              <a:t>PEGI ratings</a:t>
            </a:r>
          </a:p>
        </p:txBody>
      </p:sp>
      <p:sp>
        <p:nvSpPr>
          <p:cNvPr id="3" name="Rectangle 2"/>
          <p:cNvSpPr/>
          <p:nvPr/>
        </p:nvSpPr>
        <p:spPr>
          <a:xfrm>
            <a:off x="2488276" y="1884910"/>
            <a:ext cx="7215447" cy="5985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Pan European Game Information (PEGI) is a European video game content rating system based upon age appropriateness of games</a:t>
            </a:r>
          </a:p>
        </p:txBody>
      </p:sp>
      <p:sp>
        <p:nvSpPr>
          <p:cNvPr id="4" name="Rectangle 3"/>
          <p:cNvSpPr/>
          <p:nvPr/>
        </p:nvSpPr>
        <p:spPr>
          <a:xfrm>
            <a:off x="2489660" y="2776033"/>
            <a:ext cx="7257011" cy="68995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86% </a:t>
            </a:r>
            <a:r>
              <a:rPr lang="en-GB" dirty="0">
                <a:solidFill>
                  <a:schemeClr val="tx1"/>
                </a:solidFill>
              </a:rPr>
              <a:t>of British parents and carers ignore the age-ratings on games, compared to </a:t>
            </a:r>
            <a:r>
              <a:rPr lang="en-GB" dirty="0">
                <a:solidFill>
                  <a:schemeClr val="bg1"/>
                </a:solidFill>
              </a:rPr>
              <a:t>23%</a:t>
            </a:r>
            <a:r>
              <a:rPr lang="en-GB" dirty="0">
                <a:solidFill>
                  <a:schemeClr val="tx1"/>
                </a:solidFill>
              </a:rPr>
              <a:t> on films</a:t>
            </a:r>
          </a:p>
        </p:txBody>
      </p:sp>
      <p:pic>
        <p:nvPicPr>
          <p:cNvPr id="5" name="Picture 4"/>
          <p:cNvPicPr>
            <a:picLocks noChangeAspect="1"/>
          </p:cNvPicPr>
          <p:nvPr/>
        </p:nvPicPr>
        <p:blipFill>
          <a:blip r:embed="rId2"/>
          <a:stretch>
            <a:fillRect/>
          </a:stretch>
        </p:blipFill>
        <p:spPr>
          <a:xfrm>
            <a:off x="2561908" y="4010892"/>
            <a:ext cx="6985779" cy="2542823"/>
          </a:xfrm>
          <a:prstGeom prst="rect">
            <a:avLst/>
          </a:prstGeom>
        </p:spPr>
      </p:pic>
    </p:spTree>
    <p:extLst>
      <p:ext uri="{BB962C8B-B14F-4D97-AF65-F5344CB8AC3E}">
        <p14:creationId xmlns:p14="http://schemas.microsoft.com/office/powerpoint/2010/main" val="1109162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620" y="822658"/>
            <a:ext cx="4486656" cy="1141497"/>
          </a:xfrm>
        </p:spPr>
        <p:txBody>
          <a:bodyPr/>
          <a:lstStyle/>
          <a:p>
            <a:r>
              <a:rPr lang="en-GB" dirty="0"/>
              <a:t>Live streaming</a:t>
            </a:r>
          </a:p>
        </p:txBody>
      </p:sp>
      <p:sp>
        <p:nvSpPr>
          <p:cNvPr id="3" name="Content Placeholder 2"/>
          <p:cNvSpPr>
            <a:spLocks noGrp="1"/>
          </p:cNvSpPr>
          <p:nvPr>
            <p:ph idx="1"/>
          </p:nvPr>
        </p:nvSpPr>
        <p:spPr/>
        <p:txBody>
          <a:bodyPr/>
          <a:lstStyle/>
          <a:p>
            <a:r>
              <a:rPr lang="en-GB" dirty="0"/>
              <a:t>Popular ‘Live Streaming’ Platforms</a:t>
            </a:r>
          </a:p>
        </p:txBody>
      </p:sp>
      <p:sp>
        <p:nvSpPr>
          <p:cNvPr id="4" name="Text Placeholder 3"/>
          <p:cNvSpPr>
            <a:spLocks noGrp="1"/>
          </p:cNvSpPr>
          <p:nvPr>
            <p:ph type="body" sz="half" idx="2"/>
          </p:nvPr>
        </p:nvSpPr>
        <p:spPr>
          <a:xfrm>
            <a:off x="372016" y="2683644"/>
            <a:ext cx="5281864" cy="2194036"/>
          </a:xfrm>
        </p:spPr>
        <p:txBody>
          <a:bodyPr>
            <a:noAutofit/>
          </a:bodyPr>
          <a:lstStyle/>
          <a:p>
            <a:r>
              <a:rPr lang="en-GB" sz="2800" dirty="0"/>
              <a:t>Many social media apps support ‘live streaming’ which is a popular way to communicate with friends and may include participating in ‘challenges’ or tasks which may help raise awareness of particular social issues or promote positivity.</a:t>
            </a:r>
          </a:p>
        </p:txBody>
      </p:sp>
      <p:pic>
        <p:nvPicPr>
          <p:cNvPr id="6" name="Picture 5"/>
          <p:cNvPicPr>
            <a:picLocks noChangeAspect="1"/>
          </p:cNvPicPr>
          <p:nvPr/>
        </p:nvPicPr>
        <p:blipFill>
          <a:blip r:embed="rId2"/>
          <a:stretch>
            <a:fillRect/>
          </a:stretch>
        </p:blipFill>
        <p:spPr>
          <a:xfrm>
            <a:off x="6355079" y="1520275"/>
            <a:ext cx="2749115" cy="3907935"/>
          </a:xfrm>
          <a:prstGeom prst="rect">
            <a:avLst/>
          </a:prstGeom>
        </p:spPr>
      </p:pic>
      <p:pic>
        <p:nvPicPr>
          <p:cNvPr id="7" name="Picture 6"/>
          <p:cNvPicPr>
            <a:picLocks noChangeAspect="1"/>
          </p:cNvPicPr>
          <p:nvPr/>
        </p:nvPicPr>
        <p:blipFill>
          <a:blip r:embed="rId3"/>
          <a:stretch>
            <a:fillRect/>
          </a:stretch>
        </p:blipFill>
        <p:spPr>
          <a:xfrm>
            <a:off x="9230921" y="1520276"/>
            <a:ext cx="2793131" cy="3907934"/>
          </a:xfrm>
          <a:prstGeom prst="rect">
            <a:avLst/>
          </a:prstGeom>
        </p:spPr>
      </p:pic>
    </p:spTree>
    <p:extLst>
      <p:ext uri="{BB962C8B-B14F-4D97-AF65-F5344CB8AC3E}">
        <p14:creationId xmlns:p14="http://schemas.microsoft.com/office/powerpoint/2010/main" val="3733628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675934"/>
            <a:ext cx="7729728" cy="1188720"/>
          </a:xfrm>
        </p:spPr>
        <p:txBody>
          <a:bodyPr/>
          <a:lstStyle/>
          <a:p>
            <a:r>
              <a:rPr lang="en-GB" dirty="0"/>
              <a:t>Live streaming considerations</a:t>
            </a:r>
          </a:p>
        </p:txBody>
      </p:sp>
      <p:sp>
        <p:nvSpPr>
          <p:cNvPr id="3" name="Content Placeholder 2"/>
          <p:cNvSpPr>
            <a:spLocks noGrp="1"/>
          </p:cNvSpPr>
          <p:nvPr>
            <p:ph idx="1"/>
          </p:nvPr>
        </p:nvSpPr>
        <p:spPr>
          <a:xfrm>
            <a:off x="883598" y="2168812"/>
            <a:ext cx="10594527" cy="3101983"/>
          </a:xfrm>
        </p:spPr>
        <p:txBody>
          <a:bodyPr>
            <a:noAutofit/>
          </a:bodyPr>
          <a:lstStyle/>
          <a:p>
            <a:r>
              <a:rPr lang="en-GB" sz="2400" dirty="0"/>
              <a:t>What personal information is being shared in the background including details about your family or location?</a:t>
            </a:r>
          </a:p>
          <a:p>
            <a:r>
              <a:rPr lang="en-GB" sz="2400" dirty="0"/>
              <a:t>Assess risk and what could go wrong prior to starting the ‘live stream’</a:t>
            </a:r>
          </a:p>
          <a:p>
            <a:r>
              <a:rPr lang="en-GB" sz="2400" dirty="0"/>
              <a:t>There is no opportunity to edit a ‘live stream’ and so consider the impact this could have</a:t>
            </a:r>
          </a:p>
          <a:p>
            <a:r>
              <a:rPr lang="en-GB" sz="2400" dirty="0"/>
              <a:t>You cannot always control who views the content or who might be recording the stream</a:t>
            </a:r>
          </a:p>
          <a:p>
            <a:r>
              <a:rPr lang="en-GB" sz="2400" dirty="0"/>
              <a:t>If ‘live streaming’ risk taking or criminal behaviour, this could have consequences that may last a long time</a:t>
            </a:r>
          </a:p>
        </p:txBody>
      </p:sp>
    </p:spTree>
    <p:extLst>
      <p:ext uri="{BB962C8B-B14F-4D97-AF65-F5344CB8AC3E}">
        <p14:creationId xmlns:p14="http://schemas.microsoft.com/office/powerpoint/2010/main" val="3492305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Risks/behaviours</a:t>
            </a:r>
          </a:p>
        </p:txBody>
      </p:sp>
    </p:spTree>
    <p:extLst>
      <p:ext uri="{BB962C8B-B14F-4D97-AF65-F5344CB8AC3E}">
        <p14:creationId xmlns:p14="http://schemas.microsoft.com/office/powerpoint/2010/main" val="2127320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620" y="1418677"/>
            <a:ext cx="4486656" cy="1141497"/>
          </a:xfrm>
        </p:spPr>
        <p:txBody>
          <a:bodyPr/>
          <a:lstStyle/>
          <a:p>
            <a:r>
              <a:rPr lang="en-GB" dirty="0"/>
              <a:t>Risks/behaviours</a:t>
            </a:r>
          </a:p>
        </p:txBody>
      </p:sp>
      <p:sp>
        <p:nvSpPr>
          <p:cNvPr id="3" name="Content Placeholder 2"/>
          <p:cNvSpPr>
            <a:spLocks noGrp="1"/>
          </p:cNvSpPr>
          <p:nvPr>
            <p:ph idx="1"/>
          </p:nvPr>
        </p:nvSpPr>
        <p:spPr/>
        <p:txBody>
          <a:bodyPr/>
          <a:lstStyle/>
          <a:p>
            <a:r>
              <a:rPr lang="en-GB" dirty="0"/>
              <a:t>Risk may be present as a result of the child’s own behaviour or the behaviour of others…</a:t>
            </a:r>
          </a:p>
        </p:txBody>
      </p:sp>
      <p:sp>
        <p:nvSpPr>
          <p:cNvPr id="4" name="Text Placeholder 3"/>
          <p:cNvSpPr>
            <a:spLocks noGrp="1"/>
          </p:cNvSpPr>
          <p:nvPr>
            <p:ph type="body" sz="half" idx="2"/>
          </p:nvPr>
        </p:nvSpPr>
        <p:spPr/>
        <p:txBody>
          <a:bodyPr>
            <a:normAutofit/>
          </a:bodyPr>
          <a:lstStyle/>
          <a:p>
            <a:r>
              <a:rPr lang="en-GB" sz="2400" dirty="0"/>
              <a:t>Parents/Carers will often focus on the platform, rather than recognising that it is behaviour that poses the risk to children online.</a:t>
            </a:r>
          </a:p>
        </p:txBody>
      </p:sp>
      <p:pic>
        <p:nvPicPr>
          <p:cNvPr id="5" name="Picture 4"/>
          <p:cNvPicPr>
            <a:picLocks noChangeAspect="1"/>
          </p:cNvPicPr>
          <p:nvPr/>
        </p:nvPicPr>
        <p:blipFill>
          <a:blip r:embed="rId2"/>
          <a:stretch>
            <a:fillRect/>
          </a:stretch>
        </p:blipFill>
        <p:spPr>
          <a:xfrm>
            <a:off x="7117079" y="1989426"/>
            <a:ext cx="1810789" cy="2464048"/>
          </a:xfrm>
          <a:prstGeom prst="rect">
            <a:avLst/>
          </a:prstGeom>
        </p:spPr>
      </p:pic>
      <p:pic>
        <p:nvPicPr>
          <p:cNvPr id="6" name="Picture 5"/>
          <p:cNvPicPr>
            <a:picLocks noChangeAspect="1"/>
          </p:cNvPicPr>
          <p:nvPr/>
        </p:nvPicPr>
        <p:blipFill>
          <a:blip r:embed="rId3"/>
          <a:stretch>
            <a:fillRect/>
          </a:stretch>
        </p:blipFill>
        <p:spPr>
          <a:xfrm>
            <a:off x="9552103" y="3479260"/>
            <a:ext cx="1828021" cy="2441146"/>
          </a:xfrm>
          <a:prstGeom prst="rect">
            <a:avLst/>
          </a:prstGeom>
        </p:spPr>
      </p:pic>
    </p:spTree>
    <p:extLst>
      <p:ext uri="{BB962C8B-B14F-4D97-AF65-F5344CB8AC3E}">
        <p14:creationId xmlns:p14="http://schemas.microsoft.com/office/powerpoint/2010/main" val="3895582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258583" y="1961389"/>
            <a:ext cx="4270248" cy="704087"/>
          </a:xfrm>
        </p:spPr>
        <p:txBody>
          <a:bodyPr/>
          <a:lstStyle/>
          <a:p>
            <a:r>
              <a:rPr lang="en-GB" b="1" dirty="0">
                <a:solidFill>
                  <a:srgbClr val="7030A0"/>
                </a:solidFill>
              </a:rPr>
              <a:t>The child’s own behaviour</a:t>
            </a:r>
          </a:p>
        </p:txBody>
      </p:sp>
      <p:sp>
        <p:nvSpPr>
          <p:cNvPr id="3" name="Content Placeholder 2"/>
          <p:cNvSpPr>
            <a:spLocks noGrp="1"/>
          </p:cNvSpPr>
          <p:nvPr>
            <p:ph sz="half" idx="2"/>
          </p:nvPr>
        </p:nvSpPr>
        <p:spPr>
          <a:xfrm>
            <a:off x="584815" y="2806366"/>
            <a:ext cx="4944016" cy="3099608"/>
          </a:xfrm>
        </p:spPr>
        <p:txBody>
          <a:bodyPr>
            <a:noAutofit/>
          </a:bodyPr>
          <a:lstStyle/>
          <a:p>
            <a:r>
              <a:rPr lang="en-GB" sz="1600" dirty="0"/>
              <a:t>Sharing personal information/location</a:t>
            </a:r>
          </a:p>
          <a:p>
            <a:r>
              <a:rPr lang="en-GB" sz="1600" dirty="0"/>
              <a:t>‘Sexting’ – Sending inappropriate images of themselves</a:t>
            </a:r>
          </a:p>
          <a:p>
            <a:r>
              <a:rPr lang="en-GB" sz="1600" dirty="0"/>
              <a:t>Cyberbullying</a:t>
            </a:r>
          </a:p>
          <a:p>
            <a:r>
              <a:rPr lang="en-GB" sz="1600" dirty="0"/>
              <a:t>Gaming Addition</a:t>
            </a:r>
          </a:p>
          <a:p>
            <a:r>
              <a:rPr lang="en-GB" sz="1600" dirty="0"/>
              <a:t>Engaging with ‘fake accounts’</a:t>
            </a:r>
          </a:p>
          <a:p>
            <a:r>
              <a:rPr lang="en-GB" sz="1600" dirty="0"/>
              <a:t>Accessing inappropriate content (Pornography)</a:t>
            </a:r>
          </a:p>
          <a:p>
            <a:r>
              <a:rPr lang="en-GB" sz="1600" dirty="0"/>
              <a:t>Engaging in harmful online challenges</a:t>
            </a:r>
          </a:p>
          <a:p>
            <a:r>
              <a:rPr lang="en-GB" sz="1600" dirty="0"/>
              <a:t>Creating or sharing false information/fake news</a:t>
            </a:r>
          </a:p>
          <a:p>
            <a:r>
              <a:rPr lang="en-GB" sz="1600" dirty="0"/>
              <a:t>Seeking recognition from others</a:t>
            </a:r>
          </a:p>
        </p:txBody>
      </p:sp>
      <p:sp>
        <p:nvSpPr>
          <p:cNvPr id="4" name="Content Placeholder 3"/>
          <p:cNvSpPr>
            <a:spLocks noGrp="1"/>
          </p:cNvSpPr>
          <p:nvPr>
            <p:ph sz="quarter" idx="4"/>
          </p:nvPr>
        </p:nvSpPr>
        <p:spPr>
          <a:xfrm>
            <a:off x="6071937" y="2806366"/>
            <a:ext cx="5261810" cy="3099608"/>
          </a:xfrm>
        </p:spPr>
        <p:txBody>
          <a:bodyPr>
            <a:noAutofit/>
          </a:bodyPr>
          <a:lstStyle/>
          <a:p>
            <a:r>
              <a:rPr lang="en-GB" sz="1600" dirty="0"/>
              <a:t>Engaging in inappropriate communication with a child</a:t>
            </a:r>
          </a:p>
          <a:p>
            <a:r>
              <a:rPr lang="en-GB" sz="1600" dirty="0"/>
              <a:t>Deliberately exposing a child to inappropriate/illegal content</a:t>
            </a:r>
          </a:p>
          <a:p>
            <a:r>
              <a:rPr lang="en-GB" sz="1600" dirty="0"/>
              <a:t>Cyberbullying</a:t>
            </a:r>
          </a:p>
          <a:p>
            <a:r>
              <a:rPr lang="en-GB" sz="1600" dirty="0"/>
              <a:t>Creating false online content which deliberately misleads</a:t>
            </a:r>
          </a:p>
          <a:p>
            <a:r>
              <a:rPr lang="en-GB" sz="1600" dirty="0"/>
              <a:t>Grooming</a:t>
            </a:r>
          </a:p>
          <a:p>
            <a:r>
              <a:rPr lang="en-GB" sz="1600" b="1" dirty="0">
                <a:solidFill>
                  <a:srgbClr val="FF0000"/>
                </a:solidFill>
              </a:rPr>
              <a:t>Sexual exploitation</a:t>
            </a:r>
          </a:p>
          <a:p>
            <a:r>
              <a:rPr lang="en-GB" sz="1600" b="1" dirty="0">
                <a:solidFill>
                  <a:srgbClr val="FF0000"/>
                </a:solidFill>
              </a:rPr>
              <a:t>Criminal exploitation</a:t>
            </a:r>
          </a:p>
          <a:p>
            <a:r>
              <a:rPr lang="en-GB" sz="1600" b="1" dirty="0">
                <a:solidFill>
                  <a:srgbClr val="FF0000"/>
                </a:solidFill>
              </a:rPr>
              <a:t>Radicalisation</a:t>
            </a:r>
          </a:p>
        </p:txBody>
      </p:sp>
      <p:sp>
        <p:nvSpPr>
          <p:cNvPr id="5" name="Text Placeholder 4"/>
          <p:cNvSpPr>
            <a:spLocks noGrp="1"/>
          </p:cNvSpPr>
          <p:nvPr>
            <p:ph type="body" sz="quarter" idx="13"/>
          </p:nvPr>
        </p:nvSpPr>
        <p:spPr>
          <a:xfrm>
            <a:off x="6321552" y="1702740"/>
            <a:ext cx="4270248" cy="704087"/>
          </a:xfrm>
        </p:spPr>
        <p:txBody>
          <a:bodyPr/>
          <a:lstStyle/>
          <a:p>
            <a:r>
              <a:rPr lang="en-GB" b="1" dirty="0">
                <a:solidFill>
                  <a:srgbClr val="7030A0"/>
                </a:solidFill>
              </a:rPr>
              <a:t>The behaviour of others</a:t>
            </a:r>
          </a:p>
        </p:txBody>
      </p:sp>
      <p:sp>
        <p:nvSpPr>
          <p:cNvPr id="6" name="Title 5"/>
          <p:cNvSpPr>
            <a:spLocks noGrp="1"/>
          </p:cNvSpPr>
          <p:nvPr>
            <p:ph type="title"/>
          </p:nvPr>
        </p:nvSpPr>
        <p:spPr>
          <a:xfrm>
            <a:off x="2207073" y="481685"/>
            <a:ext cx="7729728" cy="1188720"/>
          </a:xfrm>
        </p:spPr>
        <p:txBody>
          <a:bodyPr/>
          <a:lstStyle/>
          <a:p>
            <a:r>
              <a:rPr lang="en-GB" dirty="0"/>
              <a:t>Risks may be present as a result of…</a:t>
            </a:r>
          </a:p>
        </p:txBody>
      </p:sp>
    </p:spTree>
    <p:extLst>
      <p:ext uri="{BB962C8B-B14F-4D97-AF65-F5344CB8AC3E}">
        <p14:creationId xmlns:p14="http://schemas.microsoft.com/office/powerpoint/2010/main" val="3335869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75202-CCE0-3111-17C3-DC1A5FC7C30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54086C5-0E46-063A-965E-71274D098655}"/>
              </a:ext>
            </a:extLst>
          </p:cNvPr>
          <p:cNvSpPr>
            <a:spLocks noGrp="1"/>
          </p:cNvSpPr>
          <p:nvPr>
            <p:ph type="body" idx="1"/>
          </p:nvPr>
        </p:nvSpPr>
        <p:spPr>
          <a:xfrm>
            <a:off x="1258583" y="1961389"/>
            <a:ext cx="4270248" cy="704087"/>
          </a:xfrm>
        </p:spPr>
        <p:txBody>
          <a:bodyPr/>
          <a:lstStyle/>
          <a:p>
            <a:r>
              <a:rPr lang="en-GB" b="1" dirty="0">
                <a:solidFill>
                  <a:srgbClr val="7030A0"/>
                </a:solidFill>
              </a:rPr>
              <a:t>The child’s own behaviour</a:t>
            </a:r>
          </a:p>
        </p:txBody>
      </p:sp>
      <p:sp>
        <p:nvSpPr>
          <p:cNvPr id="3" name="Content Placeholder 2">
            <a:extLst>
              <a:ext uri="{FF2B5EF4-FFF2-40B4-BE49-F238E27FC236}">
                <a16:creationId xmlns:a16="http://schemas.microsoft.com/office/drawing/2014/main" id="{9C88A283-2567-DE37-EE9B-2EB1F11FB182}"/>
              </a:ext>
            </a:extLst>
          </p:cNvPr>
          <p:cNvSpPr>
            <a:spLocks noGrp="1"/>
          </p:cNvSpPr>
          <p:nvPr>
            <p:ph sz="half" idx="2"/>
          </p:nvPr>
        </p:nvSpPr>
        <p:spPr>
          <a:xfrm>
            <a:off x="584815" y="2806366"/>
            <a:ext cx="4944016" cy="3099608"/>
          </a:xfrm>
        </p:spPr>
        <p:txBody>
          <a:bodyPr>
            <a:noAutofit/>
          </a:bodyPr>
          <a:lstStyle/>
          <a:p>
            <a:r>
              <a:rPr lang="en-GB" sz="1600" dirty="0"/>
              <a:t>Sharing personal information/location</a:t>
            </a:r>
          </a:p>
          <a:p>
            <a:r>
              <a:rPr lang="en-GB" sz="1600" dirty="0"/>
              <a:t>‘Sexting’ – Sending inappropriate images of themselves</a:t>
            </a:r>
          </a:p>
          <a:p>
            <a:r>
              <a:rPr lang="en-GB" sz="1600" dirty="0"/>
              <a:t>Cyberbullying</a:t>
            </a:r>
          </a:p>
          <a:p>
            <a:r>
              <a:rPr lang="en-GB" sz="1600" dirty="0"/>
              <a:t>Gaming Addition</a:t>
            </a:r>
          </a:p>
          <a:p>
            <a:r>
              <a:rPr lang="en-GB" sz="1600" dirty="0"/>
              <a:t>Engaging with ‘fake accounts’</a:t>
            </a:r>
          </a:p>
          <a:p>
            <a:r>
              <a:rPr lang="en-GB" sz="1600" dirty="0"/>
              <a:t>Accessing inappropriate content (Pornography)</a:t>
            </a:r>
          </a:p>
          <a:p>
            <a:r>
              <a:rPr lang="en-GB" sz="1600" dirty="0"/>
              <a:t>Engaging in harmful online challenges</a:t>
            </a:r>
          </a:p>
          <a:p>
            <a:r>
              <a:rPr lang="en-GB" sz="1600" dirty="0"/>
              <a:t>Creating or sharing false information/fake news</a:t>
            </a:r>
          </a:p>
          <a:p>
            <a:r>
              <a:rPr lang="en-GB" sz="1600" dirty="0"/>
              <a:t>Seeking recognition from others</a:t>
            </a:r>
          </a:p>
        </p:txBody>
      </p:sp>
      <p:sp>
        <p:nvSpPr>
          <p:cNvPr id="4" name="Content Placeholder 3">
            <a:extLst>
              <a:ext uri="{FF2B5EF4-FFF2-40B4-BE49-F238E27FC236}">
                <a16:creationId xmlns:a16="http://schemas.microsoft.com/office/drawing/2014/main" id="{2647A51C-AF04-8A13-E0A5-996C281E1E1D}"/>
              </a:ext>
            </a:extLst>
          </p:cNvPr>
          <p:cNvSpPr>
            <a:spLocks noGrp="1"/>
          </p:cNvSpPr>
          <p:nvPr>
            <p:ph sz="quarter" idx="4"/>
          </p:nvPr>
        </p:nvSpPr>
        <p:spPr>
          <a:xfrm>
            <a:off x="6071937" y="2806366"/>
            <a:ext cx="5261810" cy="3099608"/>
          </a:xfrm>
        </p:spPr>
        <p:txBody>
          <a:bodyPr>
            <a:noAutofit/>
          </a:bodyPr>
          <a:lstStyle/>
          <a:p>
            <a:r>
              <a:rPr lang="en-GB" sz="1600" dirty="0"/>
              <a:t>Engaging in inappropriate communication with a child</a:t>
            </a:r>
          </a:p>
          <a:p>
            <a:r>
              <a:rPr lang="en-GB" sz="1600" dirty="0"/>
              <a:t>Deliberately exposing a child to inappropriate/illegal content</a:t>
            </a:r>
          </a:p>
          <a:p>
            <a:r>
              <a:rPr lang="en-GB" sz="1600" dirty="0"/>
              <a:t>Cyberbullying</a:t>
            </a:r>
          </a:p>
          <a:p>
            <a:r>
              <a:rPr lang="en-GB" sz="1600" dirty="0"/>
              <a:t>Creating false online content which deliberately misleads</a:t>
            </a:r>
          </a:p>
          <a:p>
            <a:r>
              <a:rPr lang="en-GB" sz="1600" dirty="0"/>
              <a:t>Grooming</a:t>
            </a:r>
          </a:p>
          <a:p>
            <a:r>
              <a:rPr lang="en-GB" sz="1600" b="1" dirty="0">
                <a:solidFill>
                  <a:srgbClr val="FF0000"/>
                </a:solidFill>
              </a:rPr>
              <a:t>Sexual exploitation</a:t>
            </a:r>
          </a:p>
          <a:p>
            <a:r>
              <a:rPr lang="en-GB" sz="1600" b="1" dirty="0">
                <a:solidFill>
                  <a:srgbClr val="FF0000"/>
                </a:solidFill>
              </a:rPr>
              <a:t>Criminal exploitation</a:t>
            </a:r>
          </a:p>
          <a:p>
            <a:r>
              <a:rPr lang="en-GB" sz="1600" b="1" dirty="0">
                <a:solidFill>
                  <a:srgbClr val="FF0000"/>
                </a:solidFill>
              </a:rPr>
              <a:t>Radicalisation</a:t>
            </a:r>
          </a:p>
        </p:txBody>
      </p:sp>
      <p:sp>
        <p:nvSpPr>
          <p:cNvPr id="5" name="Text Placeholder 4">
            <a:extLst>
              <a:ext uri="{FF2B5EF4-FFF2-40B4-BE49-F238E27FC236}">
                <a16:creationId xmlns:a16="http://schemas.microsoft.com/office/drawing/2014/main" id="{9FC0A532-F8E3-ADFB-D8E6-A7C30B80C51B}"/>
              </a:ext>
            </a:extLst>
          </p:cNvPr>
          <p:cNvSpPr>
            <a:spLocks noGrp="1"/>
          </p:cNvSpPr>
          <p:nvPr>
            <p:ph type="body" sz="quarter" idx="13"/>
          </p:nvPr>
        </p:nvSpPr>
        <p:spPr>
          <a:xfrm>
            <a:off x="6321552" y="1702740"/>
            <a:ext cx="4270248" cy="704087"/>
          </a:xfrm>
        </p:spPr>
        <p:txBody>
          <a:bodyPr/>
          <a:lstStyle/>
          <a:p>
            <a:r>
              <a:rPr lang="en-GB" b="1" dirty="0">
                <a:solidFill>
                  <a:srgbClr val="7030A0"/>
                </a:solidFill>
              </a:rPr>
              <a:t>The behaviour of others</a:t>
            </a:r>
          </a:p>
        </p:txBody>
      </p:sp>
      <p:sp>
        <p:nvSpPr>
          <p:cNvPr id="6" name="Title 5">
            <a:extLst>
              <a:ext uri="{FF2B5EF4-FFF2-40B4-BE49-F238E27FC236}">
                <a16:creationId xmlns:a16="http://schemas.microsoft.com/office/drawing/2014/main" id="{9F489069-9647-A89A-F5FC-A2BB919EC19E}"/>
              </a:ext>
            </a:extLst>
          </p:cNvPr>
          <p:cNvSpPr>
            <a:spLocks noGrp="1"/>
          </p:cNvSpPr>
          <p:nvPr>
            <p:ph type="title"/>
          </p:nvPr>
        </p:nvSpPr>
        <p:spPr>
          <a:xfrm>
            <a:off x="2207073" y="481685"/>
            <a:ext cx="7729728" cy="1188720"/>
          </a:xfrm>
        </p:spPr>
        <p:txBody>
          <a:bodyPr/>
          <a:lstStyle/>
          <a:p>
            <a:r>
              <a:rPr lang="en-GB" dirty="0"/>
              <a:t>Risks may be present as a result of…</a:t>
            </a:r>
          </a:p>
        </p:txBody>
      </p:sp>
      <p:pic>
        <p:nvPicPr>
          <p:cNvPr id="8" name="Picture 7">
            <a:extLst>
              <a:ext uri="{FF2B5EF4-FFF2-40B4-BE49-F238E27FC236}">
                <a16:creationId xmlns:a16="http://schemas.microsoft.com/office/drawing/2014/main" id="{81566B71-2808-584E-0047-3A4128A60F8A}"/>
              </a:ext>
            </a:extLst>
          </p:cNvPr>
          <p:cNvPicPr>
            <a:picLocks noChangeAspect="1"/>
          </p:cNvPicPr>
          <p:nvPr/>
        </p:nvPicPr>
        <p:blipFill>
          <a:blip r:embed="rId2"/>
          <a:stretch>
            <a:fillRect/>
          </a:stretch>
        </p:blipFill>
        <p:spPr>
          <a:xfrm>
            <a:off x="1522214" y="120304"/>
            <a:ext cx="9099446" cy="3100201"/>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DF729FD4-0CA4-DBB1-06A9-5E9C4DEDD15E}"/>
              </a:ext>
            </a:extLst>
          </p:cNvPr>
          <p:cNvPicPr>
            <a:picLocks noChangeAspect="1"/>
          </p:cNvPicPr>
          <p:nvPr/>
        </p:nvPicPr>
        <p:blipFill>
          <a:blip r:embed="rId3"/>
          <a:stretch>
            <a:fillRect/>
          </a:stretch>
        </p:blipFill>
        <p:spPr>
          <a:xfrm>
            <a:off x="584815" y="368671"/>
            <a:ext cx="10688542" cy="591585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3DE58339-7B95-B8F5-75C3-087E31E984AF}"/>
              </a:ext>
            </a:extLst>
          </p:cNvPr>
          <p:cNvPicPr>
            <a:picLocks noChangeAspect="1"/>
          </p:cNvPicPr>
          <p:nvPr/>
        </p:nvPicPr>
        <p:blipFill>
          <a:blip r:embed="rId4"/>
          <a:stretch>
            <a:fillRect/>
          </a:stretch>
        </p:blipFill>
        <p:spPr>
          <a:xfrm>
            <a:off x="1522214" y="3361395"/>
            <a:ext cx="9099446" cy="312793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EA20C396-B3CD-5CD8-E287-D830ADE0225A}"/>
              </a:ext>
            </a:extLst>
          </p:cNvPr>
          <p:cNvPicPr>
            <a:picLocks noChangeAspect="1"/>
          </p:cNvPicPr>
          <p:nvPr/>
        </p:nvPicPr>
        <p:blipFill>
          <a:blip r:embed="rId5"/>
          <a:stretch>
            <a:fillRect/>
          </a:stretch>
        </p:blipFill>
        <p:spPr>
          <a:xfrm>
            <a:off x="9367934" y="0"/>
            <a:ext cx="2824065" cy="619649"/>
          </a:xfrm>
          <a:prstGeom prst="rect">
            <a:avLst/>
          </a:prstGeom>
        </p:spPr>
      </p:pic>
    </p:spTree>
    <p:extLst>
      <p:ext uri="{BB962C8B-B14F-4D97-AF65-F5344CB8AC3E}">
        <p14:creationId xmlns:p14="http://schemas.microsoft.com/office/powerpoint/2010/main" val="320708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Sharing personal information</a:t>
            </a:r>
          </a:p>
        </p:txBody>
      </p:sp>
      <p:pic>
        <p:nvPicPr>
          <p:cNvPr id="5" name="Content Placeholder 4"/>
          <p:cNvPicPr>
            <a:picLocks noGrp="1" noChangeAspect="1"/>
          </p:cNvPicPr>
          <p:nvPr>
            <p:ph idx="1"/>
          </p:nvPr>
        </p:nvPicPr>
        <p:blipFill>
          <a:blip r:embed="rId2"/>
          <a:stretch>
            <a:fillRect/>
          </a:stretch>
        </p:blipFill>
        <p:spPr>
          <a:xfrm>
            <a:off x="6433753" y="1263461"/>
            <a:ext cx="5553200" cy="3823790"/>
          </a:xfrm>
          <a:prstGeom prst="rect">
            <a:avLst/>
          </a:prstGeom>
        </p:spPr>
      </p:pic>
      <p:sp>
        <p:nvSpPr>
          <p:cNvPr id="4" name="Text Placeholder 3"/>
          <p:cNvSpPr>
            <a:spLocks noGrp="1"/>
          </p:cNvSpPr>
          <p:nvPr>
            <p:ph type="body" sz="half" idx="2"/>
          </p:nvPr>
        </p:nvSpPr>
        <p:spPr/>
        <p:txBody>
          <a:bodyPr/>
          <a:lstStyle/>
          <a:p>
            <a:r>
              <a:rPr lang="en-GB" dirty="0"/>
              <a:t>Keep it locked…</a:t>
            </a:r>
          </a:p>
        </p:txBody>
      </p:sp>
    </p:spTree>
    <p:extLst>
      <p:ext uri="{BB962C8B-B14F-4D97-AF65-F5344CB8AC3E}">
        <p14:creationId xmlns:p14="http://schemas.microsoft.com/office/powerpoint/2010/main" val="2956556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Gaming addiction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09759969"/>
              </p:ext>
            </p:extLst>
          </p:nvPr>
        </p:nvGraphicFramePr>
        <p:xfrm>
          <a:off x="6384175" y="415636"/>
          <a:ext cx="5494712" cy="59768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p:cNvSpPr>
            <a:spLocks noGrp="1"/>
          </p:cNvSpPr>
          <p:nvPr>
            <p:ph type="body" sz="half" idx="2"/>
          </p:nvPr>
        </p:nvSpPr>
        <p:spPr/>
        <p:txBody>
          <a:bodyPr/>
          <a:lstStyle/>
          <a:p>
            <a:r>
              <a:rPr lang="en-GB" dirty="0"/>
              <a:t>The following information is from the World Health Organisation</a:t>
            </a:r>
          </a:p>
        </p:txBody>
      </p:sp>
    </p:spTree>
    <p:extLst>
      <p:ext uri="{BB962C8B-B14F-4D97-AF65-F5344CB8AC3E}">
        <p14:creationId xmlns:p14="http://schemas.microsoft.com/office/powerpoint/2010/main" val="3821167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Many of these ‘apps’ can you name?</a:t>
            </a:r>
          </a:p>
        </p:txBody>
      </p:sp>
      <p:pic>
        <p:nvPicPr>
          <p:cNvPr id="3" name="Picture 2"/>
          <p:cNvPicPr>
            <a:picLocks noChangeAspect="1"/>
          </p:cNvPicPr>
          <p:nvPr/>
        </p:nvPicPr>
        <p:blipFill>
          <a:blip r:embed="rId2"/>
          <a:stretch>
            <a:fillRect/>
          </a:stretch>
        </p:blipFill>
        <p:spPr>
          <a:xfrm>
            <a:off x="9265860" y="4242129"/>
            <a:ext cx="695004" cy="695004"/>
          </a:xfrm>
          <a:prstGeom prst="rect">
            <a:avLst/>
          </a:prstGeom>
        </p:spPr>
      </p:pic>
      <p:pic>
        <p:nvPicPr>
          <p:cNvPr id="4" name="Picture 3"/>
          <p:cNvPicPr>
            <a:picLocks noChangeAspect="1"/>
          </p:cNvPicPr>
          <p:nvPr/>
        </p:nvPicPr>
        <p:blipFill>
          <a:blip r:embed="rId3"/>
          <a:stretch>
            <a:fillRect/>
          </a:stretch>
        </p:blipFill>
        <p:spPr>
          <a:xfrm>
            <a:off x="8118180" y="3093691"/>
            <a:ext cx="829608" cy="829608"/>
          </a:xfrm>
          <a:prstGeom prst="rect">
            <a:avLst/>
          </a:prstGeom>
        </p:spPr>
      </p:pic>
      <p:pic>
        <p:nvPicPr>
          <p:cNvPr id="5" name="Picture 4"/>
          <p:cNvPicPr>
            <a:picLocks noChangeAspect="1"/>
          </p:cNvPicPr>
          <p:nvPr/>
        </p:nvPicPr>
        <p:blipFill>
          <a:blip r:embed="rId4"/>
          <a:stretch>
            <a:fillRect/>
          </a:stretch>
        </p:blipFill>
        <p:spPr>
          <a:xfrm>
            <a:off x="3182633" y="3051015"/>
            <a:ext cx="755970" cy="755970"/>
          </a:xfrm>
          <a:prstGeom prst="rect">
            <a:avLst/>
          </a:prstGeom>
        </p:spPr>
      </p:pic>
      <p:pic>
        <p:nvPicPr>
          <p:cNvPr id="6" name="Picture 5"/>
          <p:cNvPicPr>
            <a:picLocks noChangeAspect="1"/>
          </p:cNvPicPr>
          <p:nvPr/>
        </p:nvPicPr>
        <p:blipFill>
          <a:blip r:embed="rId5"/>
          <a:stretch>
            <a:fillRect/>
          </a:stretch>
        </p:blipFill>
        <p:spPr>
          <a:xfrm>
            <a:off x="4979839" y="3923299"/>
            <a:ext cx="902286" cy="707197"/>
          </a:xfrm>
          <a:prstGeom prst="rect">
            <a:avLst/>
          </a:prstGeom>
        </p:spPr>
      </p:pic>
      <p:pic>
        <p:nvPicPr>
          <p:cNvPr id="7" name="Picture 6"/>
          <p:cNvPicPr>
            <a:picLocks noChangeAspect="1"/>
          </p:cNvPicPr>
          <p:nvPr/>
        </p:nvPicPr>
        <p:blipFill>
          <a:blip r:embed="rId6"/>
          <a:stretch>
            <a:fillRect/>
          </a:stretch>
        </p:blipFill>
        <p:spPr>
          <a:xfrm>
            <a:off x="4857908" y="2751818"/>
            <a:ext cx="811372" cy="811372"/>
          </a:xfrm>
          <a:prstGeom prst="rect">
            <a:avLst/>
          </a:prstGeom>
        </p:spPr>
      </p:pic>
      <p:pic>
        <p:nvPicPr>
          <p:cNvPr id="8" name="Picture 7"/>
          <p:cNvPicPr>
            <a:picLocks noChangeAspect="1"/>
          </p:cNvPicPr>
          <p:nvPr/>
        </p:nvPicPr>
        <p:blipFill>
          <a:blip r:embed="rId7"/>
          <a:stretch>
            <a:fillRect/>
          </a:stretch>
        </p:blipFill>
        <p:spPr>
          <a:xfrm>
            <a:off x="1534545" y="4123113"/>
            <a:ext cx="927910" cy="933036"/>
          </a:xfrm>
          <a:prstGeom prst="rect">
            <a:avLst/>
          </a:prstGeom>
        </p:spPr>
      </p:pic>
      <p:pic>
        <p:nvPicPr>
          <p:cNvPr id="9" name="Picture 8"/>
          <p:cNvPicPr>
            <a:picLocks noChangeAspect="1"/>
          </p:cNvPicPr>
          <p:nvPr/>
        </p:nvPicPr>
        <p:blipFill>
          <a:blip r:embed="rId8"/>
          <a:stretch>
            <a:fillRect/>
          </a:stretch>
        </p:blipFill>
        <p:spPr>
          <a:xfrm>
            <a:off x="1648211" y="2673030"/>
            <a:ext cx="678377" cy="668685"/>
          </a:xfrm>
          <a:prstGeom prst="rect">
            <a:avLst/>
          </a:prstGeom>
        </p:spPr>
      </p:pic>
      <p:pic>
        <p:nvPicPr>
          <p:cNvPr id="10" name="Picture 9"/>
          <p:cNvPicPr>
            <a:picLocks noChangeAspect="1"/>
          </p:cNvPicPr>
          <p:nvPr/>
        </p:nvPicPr>
        <p:blipFill>
          <a:blip r:embed="rId9"/>
          <a:stretch>
            <a:fillRect/>
          </a:stretch>
        </p:blipFill>
        <p:spPr>
          <a:xfrm>
            <a:off x="6572819" y="2740092"/>
            <a:ext cx="859318" cy="859318"/>
          </a:xfrm>
          <a:prstGeom prst="rect">
            <a:avLst/>
          </a:prstGeom>
        </p:spPr>
      </p:pic>
      <p:pic>
        <p:nvPicPr>
          <p:cNvPr id="11" name="Picture 10"/>
          <p:cNvPicPr>
            <a:picLocks noChangeAspect="1"/>
          </p:cNvPicPr>
          <p:nvPr/>
        </p:nvPicPr>
        <p:blipFill>
          <a:blip r:embed="rId10"/>
          <a:stretch>
            <a:fillRect/>
          </a:stretch>
        </p:blipFill>
        <p:spPr>
          <a:xfrm>
            <a:off x="6825407" y="4333976"/>
            <a:ext cx="752367" cy="752367"/>
          </a:xfrm>
          <a:prstGeom prst="rect">
            <a:avLst/>
          </a:prstGeom>
        </p:spPr>
      </p:pic>
      <p:pic>
        <p:nvPicPr>
          <p:cNvPr id="12" name="Picture 11"/>
          <p:cNvPicPr>
            <a:picLocks noChangeAspect="1"/>
          </p:cNvPicPr>
          <p:nvPr/>
        </p:nvPicPr>
        <p:blipFill>
          <a:blip r:embed="rId11"/>
          <a:stretch>
            <a:fillRect/>
          </a:stretch>
        </p:blipFill>
        <p:spPr>
          <a:xfrm>
            <a:off x="3407206" y="4534948"/>
            <a:ext cx="1064131" cy="737009"/>
          </a:xfrm>
          <a:prstGeom prst="rect">
            <a:avLst/>
          </a:prstGeom>
        </p:spPr>
      </p:pic>
      <p:pic>
        <p:nvPicPr>
          <p:cNvPr id="13" name="Picture 12"/>
          <p:cNvPicPr>
            <a:picLocks noChangeAspect="1"/>
          </p:cNvPicPr>
          <p:nvPr/>
        </p:nvPicPr>
        <p:blipFill>
          <a:blip r:embed="rId12"/>
          <a:stretch>
            <a:fillRect/>
          </a:stretch>
        </p:blipFill>
        <p:spPr>
          <a:xfrm>
            <a:off x="8366531" y="5086343"/>
            <a:ext cx="834650" cy="834650"/>
          </a:xfrm>
          <a:prstGeom prst="rect">
            <a:avLst/>
          </a:prstGeom>
        </p:spPr>
      </p:pic>
      <p:pic>
        <p:nvPicPr>
          <p:cNvPr id="15" name="Picture 14"/>
          <p:cNvPicPr>
            <a:picLocks noChangeAspect="1"/>
          </p:cNvPicPr>
          <p:nvPr/>
        </p:nvPicPr>
        <p:blipFill>
          <a:blip r:embed="rId13"/>
          <a:stretch>
            <a:fillRect/>
          </a:stretch>
        </p:blipFill>
        <p:spPr>
          <a:xfrm>
            <a:off x="9788327" y="2902119"/>
            <a:ext cx="697291" cy="697291"/>
          </a:xfrm>
          <a:prstGeom prst="rect">
            <a:avLst/>
          </a:prstGeom>
        </p:spPr>
      </p:pic>
      <p:pic>
        <p:nvPicPr>
          <p:cNvPr id="16" name="Picture 15"/>
          <p:cNvPicPr>
            <a:picLocks noChangeAspect="1"/>
          </p:cNvPicPr>
          <p:nvPr/>
        </p:nvPicPr>
        <p:blipFill>
          <a:blip r:embed="rId14"/>
          <a:stretch>
            <a:fillRect/>
          </a:stretch>
        </p:blipFill>
        <p:spPr>
          <a:xfrm>
            <a:off x="2231136" y="5465200"/>
            <a:ext cx="857688" cy="857688"/>
          </a:xfrm>
          <a:prstGeom prst="rect">
            <a:avLst/>
          </a:prstGeom>
        </p:spPr>
      </p:pic>
      <p:pic>
        <p:nvPicPr>
          <p:cNvPr id="17" name="Picture 16"/>
          <p:cNvPicPr>
            <a:picLocks noChangeAspect="1"/>
          </p:cNvPicPr>
          <p:nvPr/>
        </p:nvPicPr>
        <p:blipFill>
          <a:blip r:embed="rId15"/>
          <a:stretch>
            <a:fillRect/>
          </a:stretch>
        </p:blipFill>
        <p:spPr>
          <a:xfrm>
            <a:off x="5115396" y="5401634"/>
            <a:ext cx="921254" cy="921254"/>
          </a:xfrm>
          <a:prstGeom prst="rect">
            <a:avLst/>
          </a:prstGeom>
        </p:spPr>
      </p:pic>
    </p:spTree>
    <p:extLst>
      <p:ext uri="{BB962C8B-B14F-4D97-AF65-F5344CB8AC3E}">
        <p14:creationId xmlns:p14="http://schemas.microsoft.com/office/powerpoint/2010/main" val="4086146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620" y="1915749"/>
            <a:ext cx="4486656" cy="1141497"/>
          </a:xfrm>
        </p:spPr>
        <p:txBody>
          <a:bodyPr/>
          <a:lstStyle/>
          <a:p>
            <a:r>
              <a:rPr lang="en-GB" dirty="0"/>
              <a:t>Social media ‘likes’</a:t>
            </a:r>
          </a:p>
        </p:txBody>
      </p:sp>
      <p:sp>
        <p:nvSpPr>
          <p:cNvPr id="4" name="Text Placeholder 3"/>
          <p:cNvSpPr>
            <a:spLocks noGrp="1"/>
          </p:cNvSpPr>
          <p:nvPr>
            <p:ph type="body" sz="half" idx="2"/>
          </p:nvPr>
        </p:nvSpPr>
        <p:spPr/>
        <p:txBody>
          <a:bodyPr>
            <a:normAutofit/>
          </a:bodyPr>
          <a:lstStyle/>
          <a:p>
            <a:r>
              <a:rPr lang="en-GB" sz="2400" dirty="0"/>
              <a:t>Children will regularly post content seeking approval of peers and in search of positive ‘likes’ and comments</a:t>
            </a:r>
          </a:p>
        </p:txBody>
      </p:sp>
      <p:pic>
        <p:nvPicPr>
          <p:cNvPr id="6" name="Picture 5"/>
          <p:cNvPicPr>
            <a:picLocks noChangeAspect="1"/>
          </p:cNvPicPr>
          <p:nvPr/>
        </p:nvPicPr>
        <p:blipFill>
          <a:blip r:embed="rId2"/>
          <a:stretch>
            <a:fillRect/>
          </a:stretch>
        </p:blipFill>
        <p:spPr>
          <a:xfrm>
            <a:off x="7784040" y="3974096"/>
            <a:ext cx="2857500" cy="1600200"/>
          </a:xfrm>
          <a:prstGeom prst="rect">
            <a:avLst/>
          </a:prstGeom>
        </p:spPr>
      </p:pic>
      <p:sp>
        <p:nvSpPr>
          <p:cNvPr id="7" name="Content Placeholder 6"/>
          <p:cNvSpPr>
            <a:spLocks noGrp="1"/>
          </p:cNvSpPr>
          <p:nvPr>
            <p:ph idx="1"/>
          </p:nvPr>
        </p:nvSpPr>
        <p:spPr>
          <a:xfrm>
            <a:off x="6804870" y="804672"/>
            <a:ext cx="4815840" cy="5248656"/>
          </a:xfrm>
        </p:spPr>
        <p:txBody>
          <a:bodyPr>
            <a:normAutofit/>
          </a:bodyPr>
          <a:lstStyle/>
          <a:p>
            <a:r>
              <a:rPr lang="en-GB" sz="2400" dirty="0"/>
              <a:t>Whether it be an achievement, a place they have visited, a new purchase or just what they had for dinner, the need for ‘likes’ (affirmation) can be an addiction and studies show that the more ‘likes’ you get, the better you feel.</a:t>
            </a:r>
          </a:p>
        </p:txBody>
      </p:sp>
      <p:pic>
        <p:nvPicPr>
          <p:cNvPr id="8" name="Picture 7"/>
          <p:cNvPicPr>
            <a:picLocks noChangeAspect="1"/>
          </p:cNvPicPr>
          <p:nvPr/>
        </p:nvPicPr>
        <p:blipFill>
          <a:blip r:embed="rId3"/>
          <a:stretch>
            <a:fillRect/>
          </a:stretch>
        </p:blipFill>
        <p:spPr>
          <a:xfrm>
            <a:off x="4653787" y="2397960"/>
            <a:ext cx="526656" cy="416329"/>
          </a:xfrm>
          <a:prstGeom prst="rect">
            <a:avLst/>
          </a:prstGeom>
        </p:spPr>
      </p:pic>
    </p:spTree>
    <p:extLst>
      <p:ext uri="{BB962C8B-B14F-4D97-AF65-F5344CB8AC3E}">
        <p14:creationId xmlns:p14="http://schemas.microsoft.com/office/powerpoint/2010/main" val="2865041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Cyberbullying</a:t>
            </a:r>
          </a:p>
        </p:txBody>
      </p:sp>
      <p:sp>
        <p:nvSpPr>
          <p:cNvPr id="3" name="Content Placeholder 2"/>
          <p:cNvSpPr>
            <a:spLocks noGrp="1"/>
          </p:cNvSpPr>
          <p:nvPr>
            <p:ph idx="1"/>
          </p:nvPr>
        </p:nvSpPr>
        <p:spPr>
          <a:xfrm>
            <a:off x="6752705" y="1045741"/>
            <a:ext cx="4815840" cy="5248656"/>
          </a:xfrm>
        </p:spPr>
        <p:txBody>
          <a:bodyPr/>
          <a:lstStyle/>
          <a:p>
            <a:r>
              <a:rPr lang="en-GB" dirty="0"/>
              <a:t>Making Hurtful Comments – </a:t>
            </a:r>
            <a:r>
              <a:rPr lang="en-GB" b="1" dirty="0">
                <a:solidFill>
                  <a:srgbClr val="7030A0"/>
                </a:solidFill>
              </a:rPr>
              <a:t>Trolling, Flaming, Roasting, Dissing, </a:t>
            </a:r>
            <a:r>
              <a:rPr lang="en-GB" b="1" dirty="0" err="1">
                <a:solidFill>
                  <a:srgbClr val="7030A0"/>
                </a:solidFill>
              </a:rPr>
              <a:t>Harrassment</a:t>
            </a:r>
            <a:endParaRPr lang="en-GB" b="1" dirty="0">
              <a:solidFill>
                <a:srgbClr val="7030A0"/>
              </a:solidFill>
            </a:endParaRPr>
          </a:p>
          <a:p>
            <a:r>
              <a:rPr lang="en-GB" dirty="0"/>
              <a:t>Blocking or deliberately killing within a gaming platform – </a:t>
            </a:r>
            <a:r>
              <a:rPr lang="en-GB" b="1" dirty="0" err="1">
                <a:solidFill>
                  <a:srgbClr val="7030A0"/>
                </a:solidFill>
              </a:rPr>
              <a:t>Griefing</a:t>
            </a:r>
            <a:r>
              <a:rPr lang="en-GB" b="1" dirty="0">
                <a:solidFill>
                  <a:srgbClr val="7030A0"/>
                </a:solidFill>
              </a:rPr>
              <a:t>,  Aired</a:t>
            </a:r>
          </a:p>
          <a:p>
            <a:r>
              <a:rPr lang="en-GB" dirty="0"/>
              <a:t>Maliciously posting details about someone’s personal life – </a:t>
            </a:r>
            <a:r>
              <a:rPr lang="en-GB" b="1" dirty="0">
                <a:solidFill>
                  <a:srgbClr val="7030A0"/>
                </a:solidFill>
              </a:rPr>
              <a:t>Doxing</a:t>
            </a:r>
          </a:p>
          <a:p>
            <a:r>
              <a:rPr lang="en-GB" dirty="0"/>
              <a:t>Stalking someone online – </a:t>
            </a:r>
            <a:r>
              <a:rPr lang="en-GB" b="1" dirty="0">
                <a:solidFill>
                  <a:srgbClr val="7030A0"/>
                </a:solidFill>
              </a:rPr>
              <a:t>Cyberstalking</a:t>
            </a:r>
          </a:p>
          <a:p>
            <a:r>
              <a:rPr lang="en-GB" dirty="0"/>
              <a:t>Disclosing someone’s sexuality or gender identity online - </a:t>
            </a:r>
            <a:r>
              <a:rPr lang="en-GB" b="1" dirty="0">
                <a:solidFill>
                  <a:srgbClr val="7030A0"/>
                </a:solidFill>
              </a:rPr>
              <a:t>Outing</a:t>
            </a:r>
          </a:p>
        </p:txBody>
      </p:sp>
      <p:sp>
        <p:nvSpPr>
          <p:cNvPr id="4" name="Text Placeholder 3"/>
          <p:cNvSpPr>
            <a:spLocks noGrp="1"/>
          </p:cNvSpPr>
          <p:nvPr>
            <p:ph type="body" sz="half" idx="2"/>
          </p:nvPr>
        </p:nvSpPr>
        <p:spPr/>
        <p:txBody>
          <a:bodyPr>
            <a:normAutofit/>
          </a:bodyPr>
          <a:lstStyle/>
          <a:p>
            <a:r>
              <a:rPr lang="en-GB" sz="2000" dirty="0"/>
              <a:t>It is important to understand the terms used to describe cyberbullying</a:t>
            </a:r>
          </a:p>
        </p:txBody>
      </p:sp>
      <p:sp>
        <p:nvSpPr>
          <p:cNvPr id="5" name="Horizontal Scroll 4"/>
          <p:cNvSpPr/>
          <p:nvPr/>
        </p:nvSpPr>
        <p:spPr>
          <a:xfrm>
            <a:off x="7165571" y="5237018"/>
            <a:ext cx="4131425" cy="789709"/>
          </a:xfrm>
          <a:prstGeom prst="horizontalScroll">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It’s easy to forget that there is a person behind the screen</a:t>
            </a:r>
          </a:p>
        </p:txBody>
      </p:sp>
    </p:spTree>
    <p:extLst>
      <p:ext uri="{BB962C8B-B14F-4D97-AF65-F5344CB8AC3E}">
        <p14:creationId xmlns:p14="http://schemas.microsoft.com/office/powerpoint/2010/main" val="3001843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7030A0"/>
                </a:solidFill>
              </a:rPr>
              <a:t>The behaviour of others</a:t>
            </a:r>
          </a:p>
        </p:txBody>
      </p:sp>
      <p:pic>
        <p:nvPicPr>
          <p:cNvPr id="4" name="Picture 3"/>
          <p:cNvPicPr>
            <a:picLocks noChangeAspect="1"/>
          </p:cNvPicPr>
          <p:nvPr/>
        </p:nvPicPr>
        <p:blipFill>
          <a:blip r:embed="rId2"/>
          <a:stretch>
            <a:fillRect/>
          </a:stretch>
        </p:blipFill>
        <p:spPr>
          <a:xfrm>
            <a:off x="4650094" y="3620026"/>
            <a:ext cx="2667000" cy="1714500"/>
          </a:xfrm>
          <a:prstGeom prst="rect">
            <a:avLst/>
          </a:prstGeom>
        </p:spPr>
      </p:pic>
      <p:sp>
        <p:nvSpPr>
          <p:cNvPr id="32" name="Right Arrow 31"/>
          <p:cNvSpPr/>
          <p:nvPr/>
        </p:nvSpPr>
        <p:spPr>
          <a:xfrm>
            <a:off x="1836743" y="4547268"/>
            <a:ext cx="2244437" cy="95596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dirty="0"/>
              <a:t>Cyberbullying</a:t>
            </a:r>
          </a:p>
        </p:txBody>
      </p:sp>
      <p:sp>
        <p:nvSpPr>
          <p:cNvPr id="33" name="Right Arrow 32"/>
          <p:cNvSpPr/>
          <p:nvPr/>
        </p:nvSpPr>
        <p:spPr>
          <a:xfrm>
            <a:off x="989215" y="3234064"/>
            <a:ext cx="2202872" cy="128016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200" dirty="0"/>
              <a:t>Sending</a:t>
            </a:r>
            <a:r>
              <a:rPr lang="en-GB" dirty="0"/>
              <a:t> </a:t>
            </a:r>
            <a:r>
              <a:rPr lang="en-GB" sz="1200" dirty="0"/>
              <a:t>inappropriate images of themselves or others</a:t>
            </a:r>
          </a:p>
        </p:txBody>
      </p:sp>
      <p:sp>
        <p:nvSpPr>
          <p:cNvPr id="34" name="Right Arrow 33"/>
          <p:cNvSpPr/>
          <p:nvPr/>
        </p:nvSpPr>
        <p:spPr>
          <a:xfrm>
            <a:off x="2498899" y="5710843"/>
            <a:ext cx="2310938" cy="114715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200" dirty="0"/>
              <a:t>Deliberately exposing a child to inappropriate/illegal content</a:t>
            </a:r>
          </a:p>
        </p:txBody>
      </p:sp>
      <p:sp>
        <p:nvSpPr>
          <p:cNvPr id="35" name="Left Arrow 34"/>
          <p:cNvSpPr/>
          <p:nvPr/>
        </p:nvSpPr>
        <p:spPr>
          <a:xfrm>
            <a:off x="7317094" y="2477399"/>
            <a:ext cx="2094807" cy="1022466"/>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200" dirty="0"/>
              <a:t>Creating false online content which deliberately misleads</a:t>
            </a:r>
          </a:p>
        </p:txBody>
      </p:sp>
      <p:sp>
        <p:nvSpPr>
          <p:cNvPr id="36" name="Left Arrow 35"/>
          <p:cNvSpPr/>
          <p:nvPr/>
        </p:nvSpPr>
        <p:spPr>
          <a:xfrm>
            <a:off x="8417653" y="3499865"/>
            <a:ext cx="2286000" cy="1130531"/>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dirty="0"/>
              <a:t>Sexual Exploitation</a:t>
            </a:r>
          </a:p>
        </p:txBody>
      </p:sp>
      <p:sp>
        <p:nvSpPr>
          <p:cNvPr id="37" name="Left Arrow 36"/>
          <p:cNvSpPr/>
          <p:nvPr/>
        </p:nvSpPr>
        <p:spPr>
          <a:xfrm>
            <a:off x="7849432" y="4864856"/>
            <a:ext cx="2300408" cy="939339"/>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dirty="0"/>
              <a:t>Criminal Exploitation</a:t>
            </a:r>
          </a:p>
        </p:txBody>
      </p:sp>
      <p:sp>
        <p:nvSpPr>
          <p:cNvPr id="38" name="Left Arrow 37"/>
          <p:cNvSpPr/>
          <p:nvPr/>
        </p:nvSpPr>
        <p:spPr>
          <a:xfrm>
            <a:off x="7232073" y="5976849"/>
            <a:ext cx="1986742" cy="781398"/>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dirty="0"/>
              <a:t>Grooming</a:t>
            </a:r>
          </a:p>
        </p:txBody>
      </p:sp>
      <p:sp>
        <p:nvSpPr>
          <p:cNvPr id="39" name="Right Arrow 38"/>
          <p:cNvSpPr/>
          <p:nvPr/>
        </p:nvSpPr>
        <p:spPr>
          <a:xfrm>
            <a:off x="2768138" y="2477399"/>
            <a:ext cx="1881956" cy="9391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dirty="0"/>
              <a:t>Radicalisation</a:t>
            </a:r>
          </a:p>
        </p:txBody>
      </p:sp>
    </p:spTree>
    <p:extLst>
      <p:ext uri="{BB962C8B-B14F-4D97-AF65-F5344CB8AC3E}">
        <p14:creationId xmlns:p14="http://schemas.microsoft.com/office/powerpoint/2010/main" val="4045115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Responding to concerns</a:t>
            </a:r>
          </a:p>
        </p:txBody>
      </p:sp>
    </p:spTree>
    <p:extLst>
      <p:ext uri="{BB962C8B-B14F-4D97-AF65-F5344CB8AC3E}">
        <p14:creationId xmlns:p14="http://schemas.microsoft.com/office/powerpoint/2010/main" val="150333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620" y="1294146"/>
            <a:ext cx="4486656" cy="1141497"/>
          </a:xfrm>
        </p:spPr>
        <p:txBody>
          <a:bodyPr/>
          <a:lstStyle/>
          <a:p>
            <a:r>
              <a:rPr lang="en-GB" dirty="0"/>
              <a:t>Responding to concerns</a:t>
            </a:r>
          </a:p>
        </p:txBody>
      </p:sp>
      <p:sp>
        <p:nvSpPr>
          <p:cNvPr id="3" name="Content Placeholder 2"/>
          <p:cNvSpPr>
            <a:spLocks noGrp="1"/>
          </p:cNvSpPr>
          <p:nvPr>
            <p:ph idx="1"/>
          </p:nvPr>
        </p:nvSpPr>
        <p:spPr>
          <a:xfrm>
            <a:off x="6736080" y="565265"/>
            <a:ext cx="4815840" cy="5943599"/>
          </a:xfrm>
        </p:spPr>
        <p:txBody>
          <a:bodyPr/>
          <a:lstStyle/>
          <a:p>
            <a:r>
              <a:rPr lang="en-GB" dirty="0"/>
              <a:t>Observation</a:t>
            </a:r>
          </a:p>
          <a:p>
            <a:endParaRPr lang="en-GB" dirty="0"/>
          </a:p>
          <a:p>
            <a:endParaRPr lang="en-GB" dirty="0"/>
          </a:p>
          <a:p>
            <a:r>
              <a:rPr lang="en-GB" dirty="0"/>
              <a:t>A Disclosure</a:t>
            </a:r>
          </a:p>
          <a:p>
            <a:endParaRPr lang="en-GB" dirty="0"/>
          </a:p>
          <a:p>
            <a:pPr marL="0" indent="0">
              <a:buNone/>
            </a:pPr>
            <a:endParaRPr lang="en-GB" dirty="0"/>
          </a:p>
          <a:p>
            <a:r>
              <a:rPr lang="en-GB" dirty="0"/>
              <a:t>Peers</a:t>
            </a:r>
          </a:p>
          <a:p>
            <a:endParaRPr lang="en-GB" dirty="0"/>
          </a:p>
          <a:p>
            <a:endParaRPr lang="en-GB" dirty="0"/>
          </a:p>
          <a:p>
            <a:r>
              <a:rPr lang="en-GB" dirty="0"/>
              <a:t>A Third Party</a:t>
            </a:r>
          </a:p>
          <a:p>
            <a:endParaRPr lang="en-GB" dirty="0"/>
          </a:p>
        </p:txBody>
      </p:sp>
      <p:sp>
        <p:nvSpPr>
          <p:cNvPr id="4" name="Text Placeholder 3"/>
          <p:cNvSpPr>
            <a:spLocks noGrp="1"/>
          </p:cNvSpPr>
          <p:nvPr>
            <p:ph type="body" sz="half" idx="2"/>
          </p:nvPr>
        </p:nvSpPr>
        <p:spPr>
          <a:xfrm>
            <a:off x="1115568" y="3250537"/>
            <a:ext cx="3794760" cy="2194036"/>
          </a:xfrm>
        </p:spPr>
        <p:txBody>
          <a:bodyPr>
            <a:noAutofit/>
          </a:bodyPr>
          <a:lstStyle/>
          <a:p>
            <a:r>
              <a:rPr lang="en-GB" sz="2000" dirty="0"/>
              <a:t>What are the signs?</a:t>
            </a:r>
          </a:p>
          <a:p>
            <a:r>
              <a:rPr lang="en-GB" sz="2000" dirty="0"/>
              <a:t>Is there any risk of immediate harm?</a:t>
            </a:r>
          </a:p>
          <a:p>
            <a:r>
              <a:rPr lang="en-GB" sz="2000" dirty="0"/>
              <a:t>What’s the child’s view?</a:t>
            </a:r>
          </a:p>
          <a:p>
            <a:r>
              <a:rPr lang="en-GB" sz="2000" dirty="0"/>
              <a:t>What support do they require?</a:t>
            </a:r>
          </a:p>
          <a:p>
            <a:r>
              <a:rPr lang="en-GB" sz="2000" dirty="0"/>
              <a:t>Is there any evidence (Screenshots)?</a:t>
            </a:r>
          </a:p>
        </p:txBody>
      </p:sp>
      <p:sp>
        <p:nvSpPr>
          <p:cNvPr id="5" name="Rectangle 4"/>
          <p:cNvSpPr/>
          <p:nvPr/>
        </p:nvSpPr>
        <p:spPr>
          <a:xfrm>
            <a:off x="7065818" y="1034935"/>
            <a:ext cx="4330931" cy="829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Secretiveness, Behaviour (violent/sexualised), Mood Swings, Isolation, Emotional, General </a:t>
            </a:r>
            <a:r>
              <a:rPr lang="en-GB" dirty="0" err="1"/>
              <a:t>Converstaion</a:t>
            </a:r>
            <a:endParaRPr lang="en-GB" dirty="0"/>
          </a:p>
        </p:txBody>
      </p:sp>
      <p:sp>
        <p:nvSpPr>
          <p:cNvPr id="6" name="Rectangle 5"/>
          <p:cNvSpPr/>
          <p:nvPr/>
        </p:nvSpPr>
        <p:spPr>
          <a:xfrm>
            <a:off x="7065818" y="2302626"/>
            <a:ext cx="4330931" cy="839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Child discloses that they are experiencing negative behaviours online or as a result of online engagement</a:t>
            </a:r>
          </a:p>
        </p:txBody>
      </p:sp>
      <p:sp>
        <p:nvSpPr>
          <p:cNvPr id="7" name="Rectangle 6"/>
          <p:cNvSpPr/>
          <p:nvPr/>
        </p:nvSpPr>
        <p:spPr>
          <a:xfrm>
            <a:off x="7065819" y="3429000"/>
            <a:ext cx="4330930" cy="831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Peers share concerns about a child’s online experiences</a:t>
            </a:r>
          </a:p>
          <a:p>
            <a:pPr algn="ctr"/>
            <a:r>
              <a:rPr lang="en-GB" sz="1600" dirty="0"/>
              <a:t>You notice a change in peer group relationships</a:t>
            </a:r>
          </a:p>
        </p:txBody>
      </p:sp>
      <p:sp>
        <p:nvSpPr>
          <p:cNvPr id="8" name="Rectangle 7"/>
          <p:cNvSpPr/>
          <p:nvPr/>
        </p:nvSpPr>
        <p:spPr>
          <a:xfrm>
            <a:off x="7065818" y="4738254"/>
            <a:ext cx="4330931" cy="1039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Parent/Carer of another child may approach you with concerns or present evidence</a:t>
            </a:r>
          </a:p>
          <a:p>
            <a:pPr algn="ctr"/>
            <a:r>
              <a:rPr lang="en-GB" dirty="0"/>
              <a:t>A professional may share information</a:t>
            </a:r>
          </a:p>
        </p:txBody>
      </p:sp>
    </p:spTree>
    <p:extLst>
      <p:ext uri="{BB962C8B-B14F-4D97-AF65-F5344CB8AC3E}">
        <p14:creationId xmlns:p14="http://schemas.microsoft.com/office/powerpoint/2010/main" val="1014037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Are The Signs?</a:t>
            </a:r>
          </a:p>
        </p:txBody>
      </p:sp>
      <p:sp>
        <p:nvSpPr>
          <p:cNvPr id="3" name="Content Placeholder 2"/>
          <p:cNvSpPr>
            <a:spLocks noGrp="1"/>
          </p:cNvSpPr>
          <p:nvPr>
            <p:ph idx="1"/>
          </p:nvPr>
        </p:nvSpPr>
        <p:spPr/>
        <p:txBody>
          <a:bodyPr>
            <a:noAutofit/>
          </a:bodyPr>
          <a:lstStyle/>
          <a:p>
            <a:r>
              <a:rPr lang="en-GB" sz="2400" dirty="0"/>
              <a:t>No signs</a:t>
            </a:r>
          </a:p>
          <a:p>
            <a:r>
              <a:rPr lang="en-GB" sz="2400" dirty="0"/>
              <a:t>Being secretive about their online activities – spending more or less time than usual online</a:t>
            </a:r>
          </a:p>
          <a:p>
            <a:r>
              <a:rPr lang="en-GB" sz="2400" dirty="0"/>
              <a:t>Being upset after using their phone, laptop or tablet</a:t>
            </a:r>
          </a:p>
          <a:p>
            <a:r>
              <a:rPr lang="en-GB" sz="2400" dirty="0"/>
              <a:t>Becoming increasingly withdrawn, upset or angry</a:t>
            </a:r>
          </a:p>
          <a:p>
            <a:r>
              <a:rPr lang="en-GB" sz="2400" dirty="0"/>
              <a:t>Not wanting to go to school</a:t>
            </a:r>
          </a:p>
          <a:p>
            <a:r>
              <a:rPr lang="en-GB" sz="2400" dirty="0"/>
              <a:t>Avoiding social situations</a:t>
            </a:r>
          </a:p>
          <a:p>
            <a:r>
              <a:rPr lang="en-GB" sz="2400" dirty="0"/>
              <a:t>Impact on mental health</a:t>
            </a:r>
          </a:p>
          <a:p>
            <a:endParaRPr lang="en-GB" sz="2400" dirty="0"/>
          </a:p>
        </p:txBody>
      </p:sp>
    </p:spTree>
    <p:extLst>
      <p:ext uri="{BB962C8B-B14F-4D97-AF65-F5344CB8AC3E}">
        <p14:creationId xmlns:p14="http://schemas.microsoft.com/office/powerpoint/2010/main" val="3960166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Engaging with your child</a:t>
            </a:r>
          </a:p>
        </p:txBody>
      </p:sp>
      <p:sp>
        <p:nvSpPr>
          <p:cNvPr id="3" name="Content Placeholder 2"/>
          <p:cNvSpPr>
            <a:spLocks noGrp="1"/>
          </p:cNvSpPr>
          <p:nvPr>
            <p:ph idx="1"/>
          </p:nvPr>
        </p:nvSpPr>
        <p:spPr/>
        <p:txBody>
          <a:bodyPr>
            <a:normAutofit/>
          </a:bodyPr>
          <a:lstStyle/>
          <a:p>
            <a:r>
              <a:rPr lang="en-GB" sz="3200" dirty="0"/>
              <a:t>Stay Calm</a:t>
            </a:r>
          </a:p>
          <a:p>
            <a:r>
              <a:rPr lang="en-GB" sz="3200" dirty="0"/>
              <a:t>Reassure</a:t>
            </a:r>
          </a:p>
          <a:p>
            <a:r>
              <a:rPr lang="en-GB" sz="3200" dirty="0"/>
              <a:t>Assess the Risk</a:t>
            </a:r>
          </a:p>
          <a:p>
            <a:r>
              <a:rPr lang="en-GB" sz="3200" dirty="0"/>
              <a:t>Report/Refer</a:t>
            </a:r>
          </a:p>
          <a:p>
            <a:r>
              <a:rPr lang="en-GB" sz="3200" dirty="0"/>
              <a:t>Access Support</a:t>
            </a:r>
          </a:p>
        </p:txBody>
      </p:sp>
    </p:spTree>
    <p:extLst>
      <p:ext uri="{BB962C8B-B14F-4D97-AF65-F5344CB8AC3E}">
        <p14:creationId xmlns:p14="http://schemas.microsoft.com/office/powerpoint/2010/main" val="2514493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Reporting online behaviour</a:t>
            </a:r>
          </a:p>
        </p:txBody>
      </p:sp>
      <p:sp>
        <p:nvSpPr>
          <p:cNvPr id="3" name="Rounded Rectangle 2"/>
          <p:cNvSpPr/>
          <p:nvPr/>
        </p:nvSpPr>
        <p:spPr>
          <a:xfrm>
            <a:off x="3125585" y="2420957"/>
            <a:ext cx="5586153" cy="55695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CEOP (Child Exploitation Online Protection Command)</a:t>
            </a:r>
          </a:p>
        </p:txBody>
      </p:sp>
      <p:pic>
        <p:nvPicPr>
          <p:cNvPr id="4" name="Picture 3"/>
          <p:cNvPicPr>
            <a:picLocks noChangeAspect="1"/>
          </p:cNvPicPr>
          <p:nvPr/>
        </p:nvPicPr>
        <p:blipFill>
          <a:blip r:embed="rId2"/>
          <a:stretch>
            <a:fillRect/>
          </a:stretch>
        </p:blipFill>
        <p:spPr>
          <a:xfrm>
            <a:off x="2184428" y="2387998"/>
            <a:ext cx="907906" cy="604170"/>
          </a:xfrm>
          <a:prstGeom prst="rect">
            <a:avLst/>
          </a:prstGeom>
        </p:spPr>
      </p:pic>
      <p:pic>
        <p:nvPicPr>
          <p:cNvPr id="5" name="Picture 4"/>
          <p:cNvPicPr>
            <a:picLocks noChangeAspect="1"/>
          </p:cNvPicPr>
          <p:nvPr/>
        </p:nvPicPr>
        <p:blipFill>
          <a:blip r:embed="rId3"/>
          <a:stretch>
            <a:fillRect/>
          </a:stretch>
        </p:blipFill>
        <p:spPr>
          <a:xfrm>
            <a:off x="8778240" y="2387998"/>
            <a:ext cx="1361339" cy="573992"/>
          </a:xfrm>
          <a:prstGeom prst="rect">
            <a:avLst/>
          </a:prstGeom>
        </p:spPr>
      </p:pic>
      <p:sp>
        <p:nvSpPr>
          <p:cNvPr id="6" name="Rounded Rectangle 5"/>
          <p:cNvSpPr/>
          <p:nvPr/>
        </p:nvSpPr>
        <p:spPr>
          <a:xfrm>
            <a:off x="2485505" y="3408218"/>
            <a:ext cx="7414953" cy="72320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dirty="0"/>
              <a:t>Children, Parents/Carers can report inappropriate behaviour through to CEOP</a:t>
            </a:r>
          </a:p>
        </p:txBody>
      </p:sp>
      <p:sp>
        <p:nvSpPr>
          <p:cNvPr id="7" name="Rounded Rectangle 6"/>
          <p:cNvSpPr/>
          <p:nvPr/>
        </p:nvSpPr>
        <p:spPr>
          <a:xfrm>
            <a:off x="2468880" y="4422371"/>
            <a:ext cx="7491984" cy="6483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dirty="0"/>
              <a:t>CEOP is a law enforcement agency and is here to keep children and young people safe from sexual exploitation and abuse</a:t>
            </a:r>
          </a:p>
        </p:txBody>
      </p:sp>
      <p:sp>
        <p:nvSpPr>
          <p:cNvPr id="8" name="Rounded Rectangle 7"/>
          <p:cNvSpPr/>
          <p:nvPr/>
        </p:nvSpPr>
        <p:spPr>
          <a:xfrm>
            <a:off x="2485505" y="5386231"/>
            <a:ext cx="7475359" cy="69868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dirty="0"/>
              <a:t>CEOP will review and respond to every online report of abuse</a:t>
            </a:r>
          </a:p>
        </p:txBody>
      </p:sp>
    </p:spTree>
    <p:extLst>
      <p:ext uri="{BB962C8B-B14F-4D97-AF65-F5344CB8AC3E}">
        <p14:creationId xmlns:p14="http://schemas.microsoft.com/office/powerpoint/2010/main" val="3151439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0FEE1-BDDC-D7CF-2946-4BAA72B509DA}"/>
              </a:ext>
            </a:extLst>
          </p:cNvPr>
          <p:cNvSpPr>
            <a:spLocks noGrp="1"/>
          </p:cNvSpPr>
          <p:nvPr>
            <p:ph type="title"/>
          </p:nvPr>
        </p:nvSpPr>
        <p:spPr>
          <a:xfrm>
            <a:off x="3086100" y="133418"/>
            <a:ext cx="5545593" cy="770590"/>
          </a:xfrm>
        </p:spPr>
        <p:txBody>
          <a:bodyPr>
            <a:normAutofit/>
          </a:bodyPr>
          <a:lstStyle/>
          <a:p>
            <a:r>
              <a:rPr lang="en-GB" sz="2000" dirty="0"/>
              <a:t>Who and where to report</a:t>
            </a:r>
          </a:p>
        </p:txBody>
      </p:sp>
      <p:sp>
        <p:nvSpPr>
          <p:cNvPr id="13" name="TextBox 12">
            <a:extLst>
              <a:ext uri="{FF2B5EF4-FFF2-40B4-BE49-F238E27FC236}">
                <a16:creationId xmlns:a16="http://schemas.microsoft.com/office/drawing/2014/main" id="{565AF5EE-4FB3-8A1F-3F34-BF9C8054F4E3}"/>
              </a:ext>
            </a:extLst>
          </p:cNvPr>
          <p:cNvSpPr txBox="1"/>
          <p:nvPr/>
        </p:nvSpPr>
        <p:spPr>
          <a:xfrm>
            <a:off x="1732" y="994621"/>
            <a:ext cx="6094268" cy="2308324"/>
          </a:xfrm>
          <a:prstGeom prst="rect">
            <a:avLst/>
          </a:prstGeom>
          <a:noFill/>
        </p:spPr>
        <p:txBody>
          <a:bodyPr wrap="square">
            <a:spAutoFit/>
          </a:bodyPr>
          <a:lstStyle/>
          <a:p>
            <a:pPr algn="ctr"/>
            <a:r>
              <a:rPr lang="en-GB" sz="1600" b="1" u="sng" dirty="0"/>
              <a:t>Online Grooming &amp; Child Exploitation</a:t>
            </a:r>
          </a:p>
          <a:p>
            <a:r>
              <a:rPr lang="en-GB" sz="1600" dirty="0"/>
              <a:t>📌 </a:t>
            </a:r>
            <a:r>
              <a:rPr lang="en-GB" sz="1600" b="1" dirty="0"/>
              <a:t>NSPCC / Childline</a:t>
            </a:r>
            <a:br>
              <a:rPr lang="en-GB" sz="1600" dirty="0"/>
            </a:br>
            <a:r>
              <a:rPr lang="en-GB" sz="1600" dirty="0"/>
              <a:t>🔗 </a:t>
            </a:r>
            <a:r>
              <a:rPr lang="en-GB" sz="1600" dirty="0">
                <a:hlinkClick r:id="rId2"/>
              </a:rPr>
              <a:t>Reporting online safety concerns | NSPCC</a:t>
            </a:r>
            <a:br>
              <a:rPr lang="en-GB" sz="1600" dirty="0"/>
            </a:br>
            <a:r>
              <a:rPr lang="en-GB" sz="1600" dirty="0"/>
              <a:t>📞 </a:t>
            </a:r>
            <a:r>
              <a:rPr lang="en-GB" sz="1600" b="1" dirty="0"/>
              <a:t>Call: 0808 800 5000</a:t>
            </a:r>
            <a:r>
              <a:rPr lang="en-GB" sz="1600" dirty="0"/>
              <a:t> (Confidential help for parents &amp; guardians).</a:t>
            </a:r>
          </a:p>
          <a:p>
            <a:r>
              <a:rPr lang="en-GB" sz="1600" dirty="0"/>
              <a:t>📌 </a:t>
            </a:r>
            <a:r>
              <a:rPr lang="en-GB" sz="1600" b="1" dirty="0"/>
              <a:t>Internet Watch Foundation (IWF)</a:t>
            </a:r>
            <a:br>
              <a:rPr lang="en-GB" sz="1600" dirty="0"/>
            </a:br>
            <a:r>
              <a:rPr lang="en-GB" sz="1600" dirty="0"/>
              <a:t>🔗 </a:t>
            </a:r>
            <a:r>
              <a:rPr lang="en-GB" sz="1600" dirty="0">
                <a:hlinkClick r:id="rId3"/>
              </a:rPr>
              <a:t>Report online child sexual abuse imagery or 'child pornography’</a:t>
            </a:r>
            <a:endParaRPr lang="en-GB" sz="1600" dirty="0"/>
          </a:p>
          <a:p>
            <a:r>
              <a:rPr lang="en-GB" sz="1600" dirty="0"/>
              <a:t>Report illegal images or videos of children online.</a:t>
            </a:r>
          </a:p>
          <a:p>
            <a:r>
              <a:rPr lang="en-GB" sz="1600" dirty="0"/>
              <a:t>📌 </a:t>
            </a:r>
            <a:r>
              <a:rPr lang="en-GB" sz="1600" b="1" dirty="0"/>
              <a:t>Local Police</a:t>
            </a:r>
            <a:br>
              <a:rPr lang="en-GB" sz="1600" dirty="0"/>
            </a:br>
            <a:r>
              <a:rPr lang="en-GB" sz="1600" dirty="0"/>
              <a:t>📞 </a:t>
            </a:r>
            <a:r>
              <a:rPr lang="en-GB" sz="1600" b="1" dirty="0"/>
              <a:t>Call 101</a:t>
            </a:r>
            <a:r>
              <a:rPr lang="en-GB" sz="1600" dirty="0"/>
              <a:t> (Non-emergency) or </a:t>
            </a:r>
            <a:r>
              <a:rPr lang="en-GB" sz="1600" b="1" dirty="0"/>
              <a:t>999</a:t>
            </a:r>
            <a:r>
              <a:rPr lang="en-GB" sz="1600" dirty="0"/>
              <a:t> (Immediate danger).</a:t>
            </a:r>
          </a:p>
        </p:txBody>
      </p:sp>
      <p:sp>
        <p:nvSpPr>
          <p:cNvPr id="15" name="TextBox 14">
            <a:extLst>
              <a:ext uri="{FF2B5EF4-FFF2-40B4-BE49-F238E27FC236}">
                <a16:creationId xmlns:a16="http://schemas.microsoft.com/office/drawing/2014/main" id="{8B7F7D04-C15F-9008-DE6C-4B7A7BE4B85E}"/>
              </a:ext>
            </a:extLst>
          </p:cNvPr>
          <p:cNvSpPr txBox="1"/>
          <p:nvPr/>
        </p:nvSpPr>
        <p:spPr>
          <a:xfrm>
            <a:off x="6683952" y="904008"/>
            <a:ext cx="6094268" cy="2831544"/>
          </a:xfrm>
          <a:prstGeom prst="rect">
            <a:avLst/>
          </a:prstGeom>
          <a:noFill/>
        </p:spPr>
        <p:txBody>
          <a:bodyPr wrap="square">
            <a:spAutoFit/>
          </a:bodyPr>
          <a:lstStyle/>
          <a:p>
            <a:pPr algn="ctr"/>
            <a:r>
              <a:rPr lang="en-GB" sz="1600" b="1" u="sng" dirty="0"/>
              <a:t>Scams &amp; Online Fraud (Targeting Kids or Parents)</a:t>
            </a:r>
          </a:p>
          <a:p>
            <a:r>
              <a:rPr lang="en-GB" sz="1600" dirty="0"/>
              <a:t>📌 </a:t>
            </a:r>
            <a:r>
              <a:rPr lang="en-GB" sz="1600" b="1" dirty="0"/>
              <a:t>Action Fraud (UK's National Fraud &amp; Cyber Crime Reporting Centre)</a:t>
            </a:r>
            <a:br>
              <a:rPr lang="en-GB" sz="1600" dirty="0"/>
            </a:br>
            <a:r>
              <a:rPr lang="en-GB" sz="1600" dirty="0"/>
              <a:t>🔗 </a:t>
            </a:r>
            <a:r>
              <a:rPr lang="en-GB" sz="1600" dirty="0">
                <a:hlinkClick r:id="rId4"/>
              </a:rPr>
              <a:t>Report a scam to Action Fraud | Action Fraud</a:t>
            </a:r>
            <a:br>
              <a:rPr lang="en-GB" sz="1600" dirty="0"/>
            </a:br>
            <a:r>
              <a:rPr lang="en-GB" sz="1600" dirty="0"/>
              <a:t>📞 </a:t>
            </a:r>
            <a:r>
              <a:rPr lang="en-GB" sz="1600" b="1" dirty="0"/>
              <a:t>Call: 0300 123 2040</a:t>
            </a:r>
            <a:r>
              <a:rPr lang="en-GB" sz="1600" dirty="0"/>
              <a:t> (Mon-Fri, 8am-8pm).</a:t>
            </a:r>
          </a:p>
          <a:p>
            <a:r>
              <a:rPr lang="en-GB" sz="1600" dirty="0"/>
              <a:t>📌 </a:t>
            </a:r>
            <a:r>
              <a:rPr lang="en-GB" sz="1600" b="1" dirty="0"/>
              <a:t>National Cyber Security Centre (NCSC)</a:t>
            </a:r>
            <a:br>
              <a:rPr lang="en-GB" sz="1600" dirty="0"/>
            </a:br>
            <a:r>
              <a:rPr lang="en-GB" sz="1600" dirty="0"/>
              <a:t>🔗 </a:t>
            </a:r>
            <a:r>
              <a:rPr lang="pt-BR" sz="1600" dirty="0">
                <a:hlinkClick r:id="rId5"/>
              </a:rPr>
              <a:t>Report a scam email - NCSC.GOV.UK</a:t>
            </a:r>
            <a:endParaRPr lang="pt-BR" sz="1600" dirty="0"/>
          </a:p>
          <a:p>
            <a:r>
              <a:rPr lang="en-GB" sz="1600" dirty="0"/>
              <a:t>📧 Forward scam emails to </a:t>
            </a:r>
            <a:r>
              <a:rPr lang="en-GB" sz="1600" b="1" dirty="0"/>
              <a:t>report@phishing.gov.uk</a:t>
            </a:r>
            <a:endParaRPr lang="en-GB" sz="1600" dirty="0"/>
          </a:p>
          <a:p>
            <a:r>
              <a:rPr lang="en-GB" sz="1600" dirty="0"/>
              <a:t>📌 </a:t>
            </a:r>
            <a:r>
              <a:rPr lang="en-GB" sz="1600" b="1" dirty="0"/>
              <a:t>Take Five to Stop Fraud</a:t>
            </a:r>
            <a:br>
              <a:rPr lang="en-GB" sz="1600" dirty="0"/>
            </a:br>
            <a:r>
              <a:rPr lang="en-GB" sz="1600" dirty="0"/>
              <a:t>🔗 </a:t>
            </a:r>
            <a:r>
              <a:rPr lang="en-GB" sz="1600" b="1" dirty="0">
                <a:hlinkClick r:id="rId6"/>
              </a:rPr>
              <a:t>Fraud Prevention Advice</a:t>
            </a:r>
            <a:endParaRPr lang="en-GB" sz="1600" dirty="0"/>
          </a:p>
          <a:p>
            <a:pPr>
              <a:buFont typeface="Arial" panose="020B0604020202020204" pitchFamily="34" charset="0"/>
              <a:buChar char="•"/>
            </a:pPr>
            <a:r>
              <a:rPr lang="en-GB" sz="1600" dirty="0"/>
              <a:t>How to recognise and avoid online scams.</a:t>
            </a:r>
          </a:p>
        </p:txBody>
      </p:sp>
      <p:sp>
        <p:nvSpPr>
          <p:cNvPr id="17" name="TextBox 16">
            <a:extLst>
              <a:ext uri="{FF2B5EF4-FFF2-40B4-BE49-F238E27FC236}">
                <a16:creationId xmlns:a16="http://schemas.microsoft.com/office/drawing/2014/main" id="{69C00A41-16FB-16A1-2988-B382A15C33A0}"/>
              </a:ext>
            </a:extLst>
          </p:cNvPr>
          <p:cNvSpPr txBox="1"/>
          <p:nvPr/>
        </p:nvSpPr>
        <p:spPr>
          <a:xfrm>
            <a:off x="106506" y="4303455"/>
            <a:ext cx="6416386" cy="2554545"/>
          </a:xfrm>
          <a:prstGeom prst="rect">
            <a:avLst/>
          </a:prstGeom>
          <a:noFill/>
        </p:spPr>
        <p:txBody>
          <a:bodyPr wrap="square">
            <a:spAutoFit/>
          </a:bodyPr>
          <a:lstStyle/>
          <a:p>
            <a:pPr algn="ctr"/>
            <a:r>
              <a:rPr lang="en-GB" sz="1600" b="1" u="sng" dirty="0"/>
              <a:t>Viruses, Malware &amp; Suspicious Apps</a:t>
            </a:r>
          </a:p>
          <a:p>
            <a:r>
              <a:rPr lang="en-GB" sz="1600" dirty="0"/>
              <a:t>📌 </a:t>
            </a:r>
            <a:r>
              <a:rPr lang="en-GB" sz="1600" b="1" dirty="0"/>
              <a:t>National Cyber Security Centre (NCSC)</a:t>
            </a:r>
            <a:br>
              <a:rPr lang="en-GB" sz="1600" dirty="0"/>
            </a:br>
            <a:r>
              <a:rPr lang="en-GB" sz="1600" dirty="0"/>
              <a:t>🔗 </a:t>
            </a:r>
            <a:r>
              <a:rPr lang="en-GB" sz="1600" b="1" dirty="0">
                <a:hlinkClick r:id="rId7"/>
              </a:rPr>
              <a:t>Report Malware</a:t>
            </a:r>
            <a:endParaRPr lang="en-GB" sz="1600" dirty="0"/>
          </a:p>
          <a:p>
            <a:pPr>
              <a:buFont typeface="Arial" panose="020B0604020202020204" pitchFamily="34" charset="0"/>
              <a:buChar char="•"/>
            </a:pPr>
            <a:r>
              <a:rPr lang="en-GB" sz="1600" dirty="0"/>
              <a:t>If a child’s device is infected with malware or spyware.</a:t>
            </a:r>
          </a:p>
          <a:p>
            <a:r>
              <a:rPr lang="en-GB" sz="1600" dirty="0"/>
              <a:t>📌 </a:t>
            </a:r>
            <a:r>
              <a:rPr lang="en-GB" sz="1600" b="1" dirty="0"/>
              <a:t>Google Play Store (Android)</a:t>
            </a:r>
            <a:br>
              <a:rPr lang="en-GB" sz="1600" dirty="0"/>
            </a:br>
            <a:r>
              <a:rPr lang="en-GB" sz="1600" dirty="0"/>
              <a:t>🔗 </a:t>
            </a:r>
            <a:r>
              <a:rPr lang="en-GB" sz="1600" b="1" dirty="0"/>
              <a:t>Report Harmful Apps</a:t>
            </a:r>
            <a:endParaRPr lang="en-GB" sz="1600" dirty="0"/>
          </a:p>
          <a:p>
            <a:r>
              <a:rPr lang="en-GB" sz="1600" dirty="0"/>
              <a:t>📌 </a:t>
            </a:r>
            <a:r>
              <a:rPr lang="en-GB" sz="1600" b="1" dirty="0"/>
              <a:t>Apple (iPhone/iPad)</a:t>
            </a:r>
            <a:br>
              <a:rPr lang="en-GB" sz="1600" dirty="0"/>
            </a:br>
            <a:r>
              <a:rPr lang="en-GB" sz="1600" dirty="0"/>
              <a:t>🔗 </a:t>
            </a:r>
            <a:r>
              <a:rPr lang="en-GB" sz="1600" b="1" dirty="0">
                <a:hlinkClick r:id="rId8"/>
              </a:rPr>
              <a:t>Report a Problem with an App</a:t>
            </a:r>
            <a:endParaRPr lang="en-GB" sz="1600" dirty="0"/>
          </a:p>
          <a:p>
            <a:r>
              <a:rPr lang="en-GB" sz="1600" dirty="0"/>
              <a:t>📌 </a:t>
            </a:r>
            <a:r>
              <a:rPr lang="en-GB" sz="1600" b="1" dirty="0"/>
              <a:t>Your Internet Provider (BT, Virgin, Sky, etc.)</a:t>
            </a:r>
            <a:endParaRPr lang="en-GB" sz="1600" dirty="0"/>
          </a:p>
          <a:p>
            <a:pPr>
              <a:buFont typeface="Arial" panose="020B0604020202020204" pitchFamily="34" charset="0"/>
              <a:buChar char="•"/>
            </a:pPr>
            <a:r>
              <a:rPr lang="en-GB" sz="1600" dirty="0"/>
              <a:t>Most providers offer </a:t>
            </a:r>
            <a:r>
              <a:rPr lang="en-GB" sz="1600" b="1" dirty="0"/>
              <a:t>free parental controls &amp; virus protection</a:t>
            </a:r>
            <a:r>
              <a:rPr lang="en-GB" sz="1600" dirty="0"/>
              <a:t>.</a:t>
            </a:r>
          </a:p>
        </p:txBody>
      </p:sp>
      <p:sp>
        <p:nvSpPr>
          <p:cNvPr id="19" name="TextBox 18">
            <a:extLst>
              <a:ext uri="{FF2B5EF4-FFF2-40B4-BE49-F238E27FC236}">
                <a16:creationId xmlns:a16="http://schemas.microsoft.com/office/drawing/2014/main" id="{5F2E7D96-1A7F-9C92-9BB6-1EC93083B19C}"/>
              </a:ext>
            </a:extLst>
          </p:cNvPr>
          <p:cNvSpPr txBox="1"/>
          <p:nvPr/>
        </p:nvSpPr>
        <p:spPr>
          <a:xfrm>
            <a:off x="6683952" y="3875809"/>
            <a:ext cx="6416386" cy="3077766"/>
          </a:xfrm>
          <a:prstGeom prst="rect">
            <a:avLst/>
          </a:prstGeom>
          <a:noFill/>
        </p:spPr>
        <p:txBody>
          <a:bodyPr wrap="square">
            <a:spAutoFit/>
          </a:bodyPr>
          <a:lstStyle/>
          <a:p>
            <a:pPr algn="ctr"/>
            <a:r>
              <a:rPr lang="en-GB" sz="1600" b="1" u="sng" dirty="0"/>
              <a:t>Cyberbullying &amp; Social Media Issues</a:t>
            </a:r>
          </a:p>
          <a:p>
            <a:r>
              <a:rPr lang="en-GB" sz="1600" dirty="0"/>
              <a:t>📌 </a:t>
            </a:r>
            <a:r>
              <a:rPr lang="en-GB" sz="1600" b="1" dirty="0"/>
              <a:t>Childline</a:t>
            </a:r>
            <a:br>
              <a:rPr lang="en-GB" sz="1600" dirty="0"/>
            </a:br>
            <a:r>
              <a:rPr lang="en-GB" sz="1600" dirty="0"/>
              <a:t>🔗 </a:t>
            </a:r>
            <a:r>
              <a:rPr lang="en-GB" sz="1600" b="1" dirty="0"/>
              <a:t>Report Cyberbullying</a:t>
            </a:r>
            <a:br>
              <a:rPr lang="en-GB" sz="1600" dirty="0"/>
            </a:br>
            <a:r>
              <a:rPr lang="en-GB" sz="1600" dirty="0"/>
              <a:t>📞 </a:t>
            </a:r>
            <a:r>
              <a:rPr lang="en-GB" sz="1600" b="1" dirty="0"/>
              <a:t>Call: 0800 1111</a:t>
            </a:r>
            <a:r>
              <a:rPr lang="en-GB" sz="1600" dirty="0"/>
              <a:t> (Confidential, for kids &amp; teens).</a:t>
            </a:r>
          </a:p>
          <a:p>
            <a:r>
              <a:rPr lang="en-GB" sz="1600" dirty="0"/>
              <a:t>📌 </a:t>
            </a:r>
            <a:r>
              <a:rPr lang="en-GB" sz="1600" b="1" dirty="0"/>
              <a:t>Each Social Media Platform:</a:t>
            </a:r>
            <a:endParaRPr lang="en-GB" sz="1600" dirty="0"/>
          </a:p>
          <a:p>
            <a:pPr>
              <a:buFont typeface="Arial" panose="020B0604020202020204" pitchFamily="34" charset="0"/>
              <a:buChar char="•"/>
            </a:pPr>
            <a:r>
              <a:rPr lang="en-GB" sz="1600" b="1" dirty="0"/>
              <a:t>Instagram:</a:t>
            </a:r>
            <a:r>
              <a:rPr lang="en-GB" sz="1600" dirty="0"/>
              <a:t> </a:t>
            </a:r>
            <a:r>
              <a:rPr lang="en-GB" sz="1600" dirty="0">
                <a:hlinkClick r:id="rId9"/>
              </a:rPr>
              <a:t>Report Abuse</a:t>
            </a:r>
            <a:endParaRPr lang="en-GB" sz="1600" dirty="0"/>
          </a:p>
          <a:p>
            <a:pPr>
              <a:buFont typeface="Arial" panose="020B0604020202020204" pitchFamily="34" charset="0"/>
              <a:buChar char="•"/>
            </a:pPr>
            <a:r>
              <a:rPr lang="en-GB" sz="1600" b="1" dirty="0"/>
              <a:t>Snapchat:</a:t>
            </a:r>
            <a:r>
              <a:rPr lang="en-GB" sz="1600" dirty="0"/>
              <a:t> Report Safety Concern</a:t>
            </a:r>
          </a:p>
          <a:p>
            <a:pPr>
              <a:buFont typeface="Arial" panose="020B0604020202020204" pitchFamily="34" charset="0"/>
              <a:buChar char="•"/>
            </a:pPr>
            <a:r>
              <a:rPr lang="en-GB" sz="1600" b="1" dirty="0"/>
              <a:t>TikTok:</a:t>
            </a:r>
            <a:r>
              <a:rPr lang="en-GB" sz="1600" dirty="0"/>
              <a:t> Report Harmful Content</a:t>
            </a:r>
          </a:p>
          <a:p>
            <a:pPr>
              <a:buFont typeface="Arial" panose="020B0604020202020204" pitchFamily="34" charset="0"/>
              <a:buChar char="•"/>
            </a:pPr>
            <a:r>
              <a:rPr lang="en-GB" sz="1600" b="1" dirty="0"/>
              <a:t>Facebook:</a:t>
            </a:r>
            <a:r>
              <a:rPr lang="en-GB" sz="1600" dirty="0"/>
              <a:t> </a:t>
            </a:r>
            <a:r>
              <a:rPr lang="en-GB" sz="1600" dirty="0">
                <a:hlinkClick r:id="rId10"/>
              </a:rPr>
              <a:t>Report Bullying</a:t>
            </a:r>
            <a:endParaRPr lang="en-GB" sz="1600" dirty="0"/>
          </a:p>
          <a:p>
            <a:r>
              <a:rPr lang="en-GB" sz="1600" dirty="0"/>
              <a:t>📌 </a:t>
            </a:r>
            <a:r>
              <a:rPr lang="en-GB" sz="1600" b="1" dirty="0"/>
              <a:t>UK Safer Internet Centre</a:t>
            </a:r>
            <a:br>
              <a:rPr lang="en-GB" sz="1600" dirty="0"/>
            </a:br>
            <a:r>
              <a:rPr lang="en-GB" sz="1600" dirty="0"/>
              <a:t>🔗 </a:t>
            </a:r>
            <a:r>
              <a:rPr lang="en-GB" sz="1600" b="1" dirty="0">
                <a:hlinkClick r:id="rId11"/>
              </a:rPr>
              <a:t>Report Harmful Content</a:t>
            </a:r>
            <a:endParaRPr lang="en-GB" sz="1600" dirty="0"/>
          </a:p>
          <a:p>
            <a:pPr>
              <a:buFont typeface="Arial" panose="020B0604020202020204" pitchFamily="34" charset="0"/>
              <a:buChar char="•"/>
            </a:pPr>
            <a:r>
              <a:rPr lang="en-GB" sz="1600" dirty="0"/>
              <a:t>Help with </a:t>
            </a:r>
            <a:r>
              <a:rPr lang="en-GB" sz="1600" b="1" dirty="0"/>
              <a:t>cyberbullying, harassment, violent content</a:t>
            </a:r>
            <a:r>
              <a:rPr lang="en-GB" sz="1600" dirty="0"/>
              <a:t>, etc.</a:t>
            </a:r>
          </a:p>
        </p:txBody>
      </p:sp>
    </p:spTree>
    <p:extLst>
      <p:ext uri="{BB962C8B-B14F-4D97-AF65-F5344CB8AC3E}">
        <p14:creationId xmlns:p14="http://schemas.microsoft.com/office/powerpoint/2010/main" val="338439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61488"/>
            <a:ext cx="7729728" cy="1188720"/>
          </a:xfrm>
        </p:spPr>
        <p:txBody>
          <a:bodyPr/>
          <a:lstStyle/>
          <a:p>
            <a:r>
              <a:rPr lang="en-GB" dirty="0"/>
              <a:t>What should be reported</a:t>
            </a:r>
          </a:p>
        </p:txBody>
      </p:sp>
      <p:sp>
        <p:nvSpPr>
          <p:cNvPr id="3" name="Oval Callout 2"/>
          <p:cNvSpPr/>
          <p:nvPr/>
        </p:nvSpPr>
        <p:spPr>
          <a:xfrm>
            <a:off x="8352094" y="1716579"/>
            <a:ext cx="3067397" cy="1712421"/>
          </a:xfrm>
          <a:prstGeom prst="wedgeEllipseCallout">
            <a:avLst>
              <a:gd name="adj1" fmla="val -37434"/>
              <a:gd name="adj2" fmla="val 667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Someone I don’t know is asking me to live-stream &amp; do things I don’t want to do</a:t>
            </a:r>
          </a:p>
        </p:txBody>
      </p:sp>
      <p:sp>
        <p:nvSpPr>
          <p:cNvPr id="4" name="Oval Callout 3"/>
          <p:cNvSpPr/>
          <p:nvPr/>
        </p:nvSpPr>
        <p:spPr>
          <a:xfrm>
            <a:off x="512619" y="4756211"/>
            <a:ext cx="2842953" cy="1840301"/>
          </a:xfrm>
          <a:prstGeom prst="wedgeEllipseCallout">
            <a:avLst>
              <a:gd name="adj1" fmla="val 60194"/>
              <a:gd name="adj2" fmla="val -466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Someone online keeps asking me to meet them face-to-face &amp; I feel pressured by them </a:t>
            </a:r>
          </a:p>
        </p:txBody>
      </p:sp>
      <p:sp>
        <p:nvSpPr>
          <p:cNvPr id="5" name="Oval Callout 4"/>
          <p:cNvSpPr/>
          <p:nvPr/>
        </p:nvSpPr>
        <p:spPr>
          <a:xfrm>
            <a:off x="8429679" y="4756211"/>
            <a:ext cx="2912226" cy="1840300"/>
          </a:xfrm>
          <a:prstGeom prst="wedgeEllipseCallout">
            <a:avLst>
              <a:gd name="adj1" fmla="val -65497"/>
              <a:gd name="adj2" fmla="val -448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Someone I met in an online game keeps trying to talk to me privately</a:t>
            </a:r>
          </a:p>
        </p:txBody>
      </p:sp>
      <p:sp>
        <p:nvSpPr>
          <p:cNvPr id="6" name="Oval Callout 5"/>
          <p:cNvSpPr/>
          <p:nvPr/>
        </p:nvSpPr>
        <p:spPr>
          <a:xfrm>
            <a:off x="512619" y="1742815"/>
            <a:ext cx="3291840" cy="1878676"/>
          </a:xfrm>
          <a:prstGeom prst="wedgeEllipseCallout">
            <a:avLst>
              <a:gd name="adj1" fmla="val 59009"/>
              <a:gd name="adj2" fmla="val 649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Someone online is putting pressure on me to do things I don’t want to do</a:t>
            </a:r>
          </a:p>
        </p:txBody>
      </p:sp>
      <p:pic>
        <p:nvPicPr>
          <p:cNvPr id="7" name="Picture 6"/>
          <p:cNvPicPr>
            <a:picLocks noChangeAspect="1"/>
          </p:cNvPicPr>
          <p:nvPr/>
        </p:nvPicPr>
        <p:blipFill>
          <a:blip r:embed="rId2"/>
          <a:stretch>
            <a:fillRect/>
          </a:stretch>
        </p:blipFill>
        <p:spPr>
          <a:xfrm>
            <a:off x="4239492" y="3013136"/>
            <a:ext cx="3636141" cy="2410919"/>
          </a:xfrm>
          <a:prstGeom prst="rect">
            <a:avLst/>
          </a:prstGeom>
        </p:spPr>
      </p:pic>
    </p:spTree>
    <p:extLst>
      <p:ext uri="{BB962C8B-B14F-4D97-AF65-F5344CB8AC3E}">
        <p14:creationId xmlns:p14="http://schemas.microsoft.com/office/powerpoint/2010/main" val="1027824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358044"/>
            <a:ext cx="8991600" cy="1645920"/>
          </a:xfrm>
        </p:spPr>
        <p:txBody>
          <a:bodyPr/>
          <a:lstStyle/>
          <a:p>
            <a:r>
              <a:rPr lang="en-GB" dirty="0"/>
              <a:t>platforms</a:t>
            </a:r>
          </a:p>
        </p:txBody>
      </p:sp>
      <p:sp>
        <p:nvSpPr>
          <p:cNvPr id="3" name="Text Placeholder 2"/>
          <p:cNvSpPr>
            <a:spLocks noGrp="1"/>
          </p:cNvSpPr>
          <p:nvPr>
            <p:ph type="body" idx="1"/>
          </p:nvPr>
        </p:nvSpPr>
        <p:spPr>
          <a:xfrm>
            <a:off x="2695194" y="3543300"/>
            <a:ext cx="6801612" cy="2074247"/>
          </a:xfrm>
        </p:spPr>
        <p:txBody>
          <a:bodyPr>
            <a:normAutofit/>
          </a:bodyPr>
          <a:lstStyle/>
          <a:p>
            <a:r>
              <a:rPr lang="en-GB" sz="2400" dirty="0"/>
              <a:t>Messaging/Chat</a:t>
            </a:r>
          </a:p>
          <a:p>
            <a:r>
              <a:rPr lang="en-GB" sz="2400" dirty="0"/>
              <a:t>Social Media</a:t>
            </a:r>
          </a:p>
          <a:p>
            <a:r>
              <a:rPr lang="en-GB" sz="2400" dirty="0"/>
              <a:t>Gaming</a:t>
            </a:r>
          </a:p>
          <a:p>
            <a:r>
              <a:rPr lang="en-GB" sz="2400" dirty="0"/>
              <a:t>Live Streaming</a:t>
            </a:r>
          </a:p>
        </p:txBody>
      </p:sp>
    </p:spTree>
    <p:extLst>
      <p:ext uri="{BB962C8B-B14F-4D97-AF65-F5344CB8AC3E}">
        <p14:creationId xmlns:p14="http://schemas.microsoft.com/office/powerpoint/2010/main" val="1663327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519523"/>
            <a:ext cx="7729728" cy="1188720"/>
          </a:xfrm>
        </p:spPr>
        <p:txBody>
          <a:bodyPr/>
          <a:lstStyle/>
          <a:p>
            <a:r>
              <a:rPr lang="en-GB" dirty="0"/>
              <a:t>Support - </a:t>
            </a:r>
            <a:r>
              <a:rPr lang="en-GB" dirty="0" err="1"/>
              <a:t>childline</a:t>
            </a:r>
            <a:endParaRPr lang="en-GB" dirty="0"/>
          </a:p>
        </p:txBody>
      </p:sp>
      <p:pic>
        <p:nvPicPr>
          <p:cNvPr id="3" name="Picture 2"/>
          <p:cNvPicPr>
            <a:picLocks noChangeAspect="1"/>
          </p:cNvPicPr>
          <p:nvPr/>
        </p:nvPicPr>
        <p:blipFill>
          <a:blip r:embed="rId2"/>
          <a:stretch>
            <a:fillRect/>
          </a:stretch>
        </p:blipFill>
        <p:spPr>
          <a:xfrm>
            <a:off x="2543096" y="1824824"/>
            <a:ext cx="7105807" cy="4888795"/>
          </a:xfrm>
          <a:prstGeom prst="rect">
            <a:avLst/>
          </a:prstGeom>
        </p:spPr>
      </p:pic>
    </p:spTree>
    <p:extLst>
      <p:ext uri="{BB962C8B-B14F-4D97-AF65-F5344CB8AC3E}">
        <p14:creationId xmlns:p14="http://schemas.microsoft.com/office/powerpoint/2010/main" val="3340541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Making things ‘safer’</a:t>
            </a:r>
          </a:p>
        </p:txBody>
      </p:sp>
    </p:spTree>
    <p:extLst>
      <p:ext uri="{BB962C8B-B14F-4D97-AF65-F5344CB8AC3E}">
        <p14:creationId xmlns:p14="http://schemas.microsoft.com/office/powerpoint/2010/main" val="35660355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620" y="1408476"/>
            <a:ext cx="4486656" cy="1141497"/>
          </a:xfrm>
        </p:spPr>
        <p:txBody>
          <a:bodyPr/>
          <a:lstStyle/>
          <a:p>
            <a:r>
              <a:rPr lang="en-GB" dirty="0"/>
              <a:t>Making things ‘safer’</a:t>
            </a:r>
          </a:p>
        </p:txBody>
      </p:sp>
      <p:sp>
        <p:nvSpPr>
          <p:cNvPr id="3" name="Content Placeholder 2"/>
          <p:cNvSpPr>
            <a:spLocks noGrp="1"/>
          </p:cNvSpPr>
          <p:nvPr>
            <p:ph idx="1"/>
          </p:nvPr>
        </p:nvSpPr>
        <p:spPr>
          <a:xfrm>
            <a:off x="6736080" y="804672"/>
            <a:ext cx="4815840" cy="3490602"/>
          </a:xfrm>
        </p:spPr>
        <p:txBody>
          <a:bodyPr>
            <a:noAutofit/>
          </a:bodyPr>
          <a:lstStyle/>
          <a:p>
            <a:r>
              <a:rPr lang="en-GB" sz="2400" dirty="0"/>
              <a:t>There are a number of websites, ‘apps’ and support lines available to parents/carers and children to make the online world a safer place.</a:t>
            </a:r>
          </a:p>
          <a:p>
            <a:r>
              <a:rPr lang="en-GB" sz="2400" dirty="0"/>
              <a:t>Important to remember that this support may make things ‘safer’, but they cannot make it completely ‘safe’</a:t>
            </a:r>
          </a:p>
          <a:p>
            <a:r>
              <a:rPr lang="en-GB" sz="2400" dirty="0"/>
              <a:t>It is still incredibly important to ‘research content’, ‘monitor activity’ and ‘promote yourself’</a:t>
            </a:r>
          </a:p>
        </p:txBody>
      </p:sp>
      <p:sp>
        <p:nvSpPr>
          <p:cNvPr id="4" name="Text Placeholder 3"/>
          <p:cNvSpPr>
            <a:spLocks noGrp="1"/>
          </p:cNvSpPr>
          <p:nvPr>
            <p:ph type="body" sz="half" idx="2"/>
          </p:nvPr>
        </p:nvSpPr>
        <p:spPr>
          <a:xfrm>
            <a:off x="1115568" y="3198256"/>
            <a:ext cx="3794760" cy="2194036"/>
          </a:xfrm>
        </p:spPr>
        <p:txBody>
          <a:bodyPr>
            <a:noAutofit/>
          </a:bodyPr>
          <a:lstStyle/>
          <a:p>
            <a:r>
              <a:rPr lang="en-GB" sz="1800" dirty="0"/>
              <a:t>Family Contract Agreement for Online Activity</a:t>
            </a:r>
          </a:p>
          <a:p>
            <a:r>
              <a:rPr lang="en-GB" sz="1800" dirty="0"/>
              <a:t>Advice for Children when setting profiles</a:t>
            </a:r>
          </a:p>
          <a:p>
            <a:r>
              <a:rPr lang="en-GB" sz="1800" dirty="0"/>
              <a:t>Support for Children &amp; Parents/Carers</a:t>
            </a:r>
          </a:p>
          <a:p>
            <a:r>
              <a:rPr lang="en-GB" sz="1800" dirty="0"/>
              <a:t>Monitoring Online Activity</a:t>
            </a:r>
          </a:p>
          <a:p>
            <a:r>
              <a:rPr lang="en-GB" sz="1800" dirty="0"/>
              <a:t>Keeping Younger Children Safe</a:t>
            </a:r>
          </a:p>
        </p:txBody>
      </p:sp>
    </p:spTree>
    <p:extLst>
      <p:ext uri="{BB962C8B-B14F-4D97-AF65-F5344CB8AC3E}">
        <p14:creationId xmlns:p14="http://schemas.microsoft.com/office/powerpoint/2010/main" val="3857382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2872" y="435302"/>
            <a:ext cx="7729728" cy="1188720"/>
          </a:xfrm>
        </p:spPr>
        <p:txBody>
          <a:bodyPr/>
          <a:lstStyle/>
          <a:p>
            <a:r>
              <a:rPr lang="en-GB" dirty="0"/>
              <a:t>Family contract</a:t>
            </a:r>
          </a:p>
        </p:txBody>
      </p:sp>
      <p:pic>
        <p:nvPicPr>
          <p:cNvPr id="3" name="Picture 2"/>
          <p:cNvPicPr>
            <a:picLocks noChangeAspect="1"/>
          </p:cNvPicPr>
          <p:nvPr/>
        </p:nvPicPr>
        <p:blipFill>
          <a:blip r:embed="rId2"/>
          <a:stretch>
            <a:fillRect/>
          </a:stretch>
        </p:blipFill>
        <p:spPr>
          <a:xfrm>
            <a:off x="3730746" y="1769959"/>
            <a:ext cx="4149946" cy="4944977"/>
          </a:xfrm>
          <a:prstGeom prst="rect">
            <a:avLst/>
          </a:prstGeom>
        </p:spPr>
      </p:pic>
      <p:sp>
        <p:nvSpPr>
          <p:cNvPr id="4" name="Horizontal Scroll 3"/>
          <p:cNvSpPr/>
          <p:nvPr/>
        </p:nvSpPr>
        <p:spPr>
          <a:xfrm>
            <a:off x="189442" y="2090531"/>
            <a:ext cx="3208713" cy="116542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Family Contract Agreements are a great way of promoting safer internet use</a:t>
            </a:r>
          </a:p>
        </p:txBody>
      </p:sp>
      <p:sp>
        <p:nvSpPr>
          <p:cNvPr id="5" name="Horizontal Scroll 4"/>
          <p:cNvSpPr/>
          <p:nvPr/>
        </p:nvSpPr>
        <p:spPr>
          <a:xfrm>
            <a:off x="8729239" y="5328459"/>
            <a:ext cx="3233651" cy="128016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It is important that YOU set an example</a:t>
            </a:r>
          </a:p>
        </p:txBody>
      </p:sp>
    </p:spTree>
    <p:extLst>
      <p:ext uri="{BB962C8B-B14F-4D97-AF65-F5344CB8AC3E}">
        <p14:creationId xmlns:p14="http://schemas.microsoft.com/office/powerpoint/2010/main" val="2488583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476319"/>
            <a:ext cx="7729728" cy="1188720"/>
          </a:xfrm>
        </p:spPr>
        <p:txBody>
          <a:bodyPr/>
          <a:lstStyle/>
          <a:p>
            <a:r>
              <a:rPr lang="en-GB" dirty="0"/>
              <a:t>‘safer’ profile advice</a:t>
            </a:r>
          </a:p>
        </p:txBody>
      </p:sp>
      <p:pic>
        <p:nvPicPr>
          <p:cNvPr id="3" name="Picture 2"/>
          <p:cNvPicPr>
            <a:picLocks noChangeAspect="1"/>
          </p:cNvPicPr>
          <p:nvPr/>
        </p:nvPicPr>
        <p:blipFill>
          <a:blip r:embed="rId2"/>
          <a:stretch>
            <a:fillRect/>
          </a:stretch>
        </p:blipFill>
        <p:spPr>
          <a:xfrm>
            <a:off x="2899582" y="1880755"/>
            <a:ext cx="6398613" cy="4812478"/>
          </a:xfrm>
          <a:prstGeom prst="rect">
            <a:avLst/>
          </a:prstGeom>
        </p:spPr>
      </p:pic>
    </p:spTree>
    <p:extLst>
      <p:ext uri="{BB962C8B-B14F-4D97-AF65-F5344CB8AC3E}">
        <p14:creationId xmlns:p14="http://schemas.microsoft.com/office/powerpoint/2010/main" val="3442729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310064"/>
            <a:ext cx="7729728" cy="1188720"/>
          </a:xfrm>
        </p:spPr>
        <p:txBody>
          <a:bodyPr/>
          <a:lstStyle/>
          <a:p>
            <a:r>
              <a:rPr lang="en-GB" dirty="0"/>
              <a:t>Monitoring Online Activity</a:t>
            </a:r>
          </a:p>
        </p:txBody>
      </p:sp>
      <p:pic>
        <p:nvPicPr>
          <p:cNvPr id="3" name="Picture 2"/>
          <p:cNvPicPr>
            <a:picLocks noChangeAspect="1"/>
          </p:cNvPicPr>
          <p:nvPr/>
        </p:nvPicPr>
        <p:blipFill>
          <a:blip r:embed="rId2"/>
          <a:stretch>
            <a:fillRect/>
          </a:stretch>
        </p:blipFill>
        <p:spPr>
          <a:xfrm>
            <a:off x="2368146" y="1667187"/>
            <a:ext cx="7346195" cy="5020888"/>
          </a:xfrm>
          <a:prstGeom prst="rect">
            <a:avLst/>
          </a:prstGeom>
        </p:spPr>
      </p:pic>
    </p:spTree>
    <p:extLst>
      <p:ext uri="{BB962C8B-B14F-4D97-AF65-F5344CB8AC3E}">
        <p14:creationId xmlns:p14="http://schemas.microsoft.com/office/powerpoint/2010/main" val="1220558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072" y="447334"/>
            <a:ext cx="7729728" cy="1188720"/>
          </a:xfrm>
        </p:spPr>
        <p:txBody>
          <a:bodyPr/>
          <a:lstStyle/>
          <a:p>
            <a:r>
              <a:rPr lang="en-GB" dirty="0"/>
              <a:t>Support for Children &amp; Parents/Carers</a:t>
            </a:r>
          </a:p>
        </p:txBody>
      </p:sp>
      <p:pic>
        <p:nvPicPr>
          <p:cNvPr id="3" name="Picture 2"/>
          <p:cNvPicPr>
            <a:picLocks noChangeAspect="1"/>
          </p:cNvPicPr>
          <p:nvPr/>
        </p:nvPicPr>
        <p:blipFill>
          <a:blip r:embed="rId2"/>
          <a:stretch>
            <a:fillRect/>
          </a:stretch>
        </p:blipFill>
        <p:spPr>
          <a:xfrm>
            <a:off x="2442367" y="1905545"/>
            <a:ext cx="7259137" cy="4687760"/>
          </a:xfrm>
          <a:prstGeom prst="rect">
            <a:avLst/>
          </a:prstGeom>
        </p:spPr>
      </p:pic>
    </p:spTree>
    <p:extLst>
      <p:ext uri="{BB962C8B-B14F-4D97-AF65-F5344CB8AC3E}">
        <p14:creationId xmlns:p14="http://schemas.microsoft.com/office/powerpoint/2010/main" val="819076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E0F1AE-7C61-23C8-3CAD-4FBB82B44B71}"/>
              </a:ext>
            </a:extLst>
          </p:cNvPr>
          <p:cNvSpPr txBox="1"/>
          <p:nvPr/>
        </p:nvSpPr>
        <p:spPr>
          <a:xfrm>
            <a:off x="202942" y="641093"/>
            <a:ext cx="2502936" cy="646331"/>
          </a:xfrm>
          <a:prstGeom prst="rect">
            <a:avLst/>
          </a:prstGeom>
          <a:noFill/>
        </p:spPr>
        <p:txBody>
          <a:bodyPr wrap="square">
            <a:spAutoFit/>
          </a:bodyPr>
          <a:lstStyle/>
          <a:p>
            <a:r>
              <a:rPr lang="en-US" dirty="0">
                <a:hlinkClick r:id="rId2"/>
              </a:rPr>
              <a:t>Parents and carers | CEOP Education</a:t>
            </a:r>
            <a:endParaRPr lang="en-GB" dirty="0"/>
          </a:p>
        </p:txBody>
      </p:sp>
      <p:sp>
        <p:nvSpPr>
          <p:cNvPr id="7" name="TextBox 6">
            <a:extLst>
              <a:ext uri="{FF2B5EF4-FFF2-40B4-BE49-F238E27FC236}">
                <a16:creationId xmlns:a16="http://schemas.microsoft.com/office/drawing/2014/main" id="{8F1E7135-E287-D34E-6ED7-CF6E41C3BE60}"/>
              </a:ext>
            </a:extLst>
          </p:cNvPr>
          <p:cNvSpPr txBox="1"/>
          <p:nvPr/>
        </p:nvSpPr>
        <p:spPr>
          <a:xfrm>
            <a:off x="202942" y="1420973"/>
            <a:ext cx="2418960" cy="646331"/>
          </a:xfrm>
          <a:prstGeom prst="rect">
            <a:avLst/>
          </a:prstGeom>
          <a:noFill/>
        </p:spPr>
        <p:txBody>
          <a:bodyPr wrap="square">
            <a:spAutoFit/>
          </a:bodyPr>
          <a:lstStyle/>
          <a:p>
            <a:r>
              <a:rPr lang="en-GB" dirty="0">
                <a:hlinkClick r:id="rId2"/>
              </a:rPr>
              <a:t>https://www.ceopeducation.co.uk/parents/</a:t>
            </a:r>
            <a:r>
              <a:rPr lang="en-GB" dirty="0"/>
              <a:t> </a:t>
            </a:r>
          </a:p>
        </p:txBody>
      </p:sp>
      <p:pic>
        <p:nvPicPr>
          <p:cNvPr id="9" name="Picture 8">
            <a:extLst>
              <a:ext uri="{FF2B5EF4-FFF2-40B4-BE49-F238E27FC236}">
                <a16:creationId xmlns:a16="http://schemas.microsoft.com/office/drawing/2014/main" id="{5D8167F4-81B0-E020-74A5-D6238AABF98C}"/>
              </a:ext>
            </a:extLst>
          </p:cNvPr>
          <p:cNvPicPr>
            <a:picLocks noChangeAspect="1"/>
          </p:cNvPicPr>
          <p:nvPr/>
        </p:nvPicPr>
        <p:blipFill>
          <a:blip r:embed="rId3"/>
          <a:stretch>
            <a:fillRect/>
          </a:stretch>
        </p:blipFill>
        <p:spPr>
          <a:xfrm>
            <a:off x="3150168" y="0"/>
            <a:ext cx="9041832" cy="6858000"/>
          </a:xfrm>
          <a:prstGeom prst="rect">
            <a:avLst/>
          </a:prstGeom>
        </p:spPr>
      </p:pic>
    </p:spTree>
    <p:extLst>
      <p:ext uri="{BB962C8B-B14F-4D97-AF65-F5344CB8AC3E}">
        <p14:creationId xmlns:p14="http://schemas.microsoft.com/office/powerpoint/2010/main" val="31270469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561"/>
          <a:stretch/>
        </p:blipFill>
        <p:spPr>
          <a:xfrm>
            <a:off x="241068" y="1313560"/>
            <a:ext cx="11732988" cy="5335402"/>
          </a:xfrm>
          <a:prstGeom prst="rect">
            <a:avLst/>
          </a:prstGeom>
        </p:spPr>
      </p:pic>
      <p:sp>
        <p:nvSpPr>
          <p:cNvPr id="4" name="Rectangle 3"/>
          <p:cNvSpPr/>
          <p:nvPr/>
        </p:nvSpPr>
        <p:spPr>
          <a:xfrm>
            <a:off x="3337298" y="534385"/>
            <a:ext cx="5066869" cy="646331"/>
          </a:xfrm>
          <a:prstGeom prst="rect">
            <a:avLst/>
          </a:prstGeom>
        </p:spPr>
        <p:txBody>
          <a:bodyPr wrap="square">
            <a:spAutoFit/>
          </a:bodyPr>
          <a:lstStyle/>
          <a:p>
            <a:pPr algn="ctr"/>
            <a:r>
              <a:rPr lang="en-GB" sz="3600" dirty="0">
                <a:latin typeface="Open Sans"/>
              </a:rPr>
              <a:t>KIDS</a:t>
            </a:r>
            <a:r>
              <a:rPr lang="en-GB" sz="3600" b="1" dirty="0">
                <a:solidFill>
                  <a:srgbClr val="FFD61A"/>
                </a:solidFill>
                <a:latin typeface="Open Sans"/>
              </a:rPr>
              <a:t>ONLINE</a:t>
            </a:r>
            <a:r>
              <a:rPr lang="en-GB" sz="3600" dirty="0">
                <a:latin typeface="Open Sans"/>
              </a:rPr>
              <a:t>WORLD</a:t>
            </a:r>
            <a:endParaRPr lang="en-GB" sz="3600" b="0" i="0" dirty="0">
              <a:effectLst/>
              <a:latin typeface="Open Sans"/>
            </a:endParaRPr>
          </a:p>
        </p:txBody>
      </p:sp>
      <p:sp>
        <p:nvSpPr>
          <p:cNvPr id="5" name="Round Diagonal Corner Rectangle 4"/>
          <p:cNvSpPr/>
          <p:nvPr/>
        </p:nvSpPr>
        <p:spPr>
          <a:xfrm>
            <a:off x="839585" y="5777345"/>
            <a:ext cx="3574473" cy="36576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www.kidsonlineworld.com</a:t>
            </a:r>
          </a:p>
        </p:txBody>
      </p:sp>
    </p:spTree>
    <p:extLst>
      <p:ext uri="{BB962C8B-B14F-4D97-AF65-F5344CB8AC3E}">
        <p14:creationId xmlns:p14="http://schemas.microsoft.com/office/powerpoint/2010/main" val="23589177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C9F84-0948-D434-B21B-777AB924457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BE29899-788E-F4B9-D81B-F9580711F463}"/>
              </a:ext>
            </a:extLst>
          </p:cNvPr>
          <p:cNvSpPr txBox="1"/>
          <p:nvPr/>
        </p:nvSpPr>
        <p:spPr>
          <a:xfrm>
            <a:off x="2930237" y="207818"/>
            <a:ext cx="5850082" cy="1169551"/>
          </a:xfrm>
          <a:prstGeom prst="rect">
            <a:avLst/>
          </a:prstGeom>
          <a:solidFill>
            <a:schemeClr val="accent1"/>
          </a:solidFill>
        </p:spPr>
        <p:txBody>
          <a:bodyPr wrap="square" rtlCol="0">
            <a:spAutoFit/>
          </a:bodyPr>
          <a:lstStyle/>
          <a:p>
            <a:endParaRPr lang="en-GB" sz="1400" dirty="0"/>
          </a:p>
          <a:p>
            <a:endParaRPr lang="en-GB" sz="1400" dirty="0"/>
          </a:p>
          <a:p>
            <a:pPr algn="ctr"/>
            <a:r>
              <a:rPr lang="en-GB" sz="1400" dirty="0"/>
              <a:t>  </a:t>
            </a:r>
            <a:r>
              <a:rPr lang="en-GB" sz="1400" b="1" dirty="0"/>
              <a:t>What are the positives to your child having a smart phone?</a:t>
            </a:r>
          </a:p>
          <a:p>
            <a:pPr algn="ctr"/>
            <a:endParaRPr lang="en-GB" sz="1400" b="1" dirty="0"/>
          </a:p>
          <a:p>
            <a:endParaRPr lang="en-GB" sz="1400" dirty="0"/>
          </a:p>
        </p:txBody>
      </p:sp>
      <p:sp>
        <p:nvSpPr>
          <p:cNvPr id="3" name="TextBox 2">
            <a:extLst>
              <a:ext uri="{FF2B5EF4-FFF2-40B4-BE49-F238E27FC236}">
                <a16:creationId xmlns:a16="http://schemas.microsoft.com/office/drawing/2014/main" id="{122112FE-54D3-7547-DDC6-42C420716DB0}"/>
              </a:ext>
            </a:extLst>
          </p:cNvPr>
          <p:cNvSpPr txBox="1"/>
          <p:nvPr/>
        </p:nvSpPr>
        <p:spPr>
          <a:xfrm>
            <a:off x="275458" y="1637982"/>
            <a:ext cx="3514165" cy="2862322"/>
          </a:xfrm>
          <a:prstGeom prst="rect">
            <a:avLst/>
          </a:prstGeom>
          <a:noFill/>
        </p:spPr>
        <p:txBody>
          <a:bodyPr wrap="square" rtlCol="0">
            <a:spAutoFit/>
          </a:bodyPr>
          <a:lstStyle/>
          <a:p>
            <a:pPr algn="ctr"/>
            <a:r>
              <a:rPr lang="en-GB" b="1" u="sng" dirty="0"/>
              <a:t>Safety and Communication</a:t>
            </a:r>
          </a:p>
          <a:p>
            <a:r>
              <a:rPr lang="en-GB" b="1" dirty="0"/>
              <a:t>Emergency Contact</a:t>
            </a:r>
            <a:r>
              <a:rPr lang="en-GB" dirty="0"/>
              <a:t>: Kids can quickly reach parents or emergency services if needed.</a:t>
            </a:r>
          </a:p>
          <a:p>
            <a:r>
              <a:rPr lang="en-GB" b="1" dirty="0"/>
              <a:t>GPS Tracking</a:t>
            </a:r>
            <a:r>
              <a:rPr lang="en-GB" dirty="0"/>
              <a:t>: Parents can monitor their child’s location for safety.</a:t>
            </a:r>
          </a:p>
          <a:p>
            <a:r>
              <a:rPr lang="en-GB" b="1" dirty="0"/>
              <a:t>Instant Messaging and calls</a:t>
            </a:r>
            <a:r>
              <a:rPr lang="en-GB" dirty="0"/>
              <a:t>: Easier to stay in touch when away from home.</a:t>
            </a:r>
          </a:p>
        </p:txBody>
      </p:sp>
      <p:sp>
        <p:nvSpPr>
          <p:cNvPr id="4" name="TextBox 3">
            <a:extLst>
              <a:ext uri="{FF2B5EF4-FFF2-40B4-BE49-F238E27FC236}">
                <a16:creationId xmlns:a16="http://schemas.microsoft.com/office/drawing/2014/main" id="{8DB996D8-46B7-4C1E-9CC5-466172E28459}"/>
              </a:ext>
            </a:extLst>
          </p:cNvPr>
          <p:cNvSpPr txBox="1"/>
          <p:nvPr/>
        </p:nvSpPr>
        <p:spPr>
          <a:xfrm>
            <a:off x="4333418" y="1666210"/>
            <a:ext cx="3514165" cy="2554545"/>
          </a:xfrm>
          <a:prstGeom prst="rect">
            <a:avLst/>
          </a:prstGeom>
          <a:noFill/>
        </p:spPr>
        <p:txBody>
          <a:bodyPr wrap="square" rtlCol="0">
            <a:spAutoFit/>
          </a:bodyPr>
          <a:lstStyle/>
          <a:p>
            <a:pPr algn="ctr"/>
            <a:r>
              <a:rPr lang="en-GB" sz="1600" b="1" u="sng" dirty="0"/>
              <a:t>Educational Benefits</a:t>
            </a:r>
          </a:p>
          <a:p>
            <a:r>
              <a:rPr lang="en-GB" sz="1600" b="1" dirty="0"/>
              <a:t>Access to Learning Apps: </a:t>
            </a:r>
            <a:r>
              <a:rPr lang="en-GB" sz="1600" dirty="0"/>
              <a:t>Education apps help with homework, language learning and skill development.</a:t>
            </a:r>
          </a:p>
          <a:p>
            <a:r>
              <a:rPr lang="en-GB" sz="1600" b="1" dirty="0"/>
              <a:t>Research and Information</a:t>
            </a:r>
            <a:r>
              <a:rPr lang="en-GB" sz="1600" dirty="0"/>
              <a:t>: Quick access to the internet for school projects.</a:t>
            </a:r>
          </a:p>
          <a:p>
            <a:r>
              <a:rPr lang="en-GB" sz="1600" b="1" dirty="0"/>
              <a:t>Reading and Audiobooks</a:t>
            </a:r>
            <a:r>
              <a:rPr lang="en-GB" sz="1600" dirty="0"/>
              <a:t>: Encourages reading through apps like Kindle or Audible.</a:t>
            </a:r>
          </a:p>
        </p:txBody>
      </p:sp>
      <p:sp>
        <p:nvSpPr>
          <p:cNvPr id="5" name="TextBox 4">
            <a:extLst>
              <a:ext uri="{FF2B5EF4-FFF2-40B4-BE49-F238E27FC236}">
                <a16:creationId xmlns:a16="http://schemas.microsoft.com/office/drawing/2014/main" id="{3577FD60-1BCA-905D-CD4D-255A86EB11B1}"/>
              </a:ext>
            </a:extLst>
          </p:cNvPr>
          <p:cNvSpPr txBox="1"/>
          <p:nvPr/>
        </p:nvSpPr>
        <p:spPr>
          <a:xfrm>
            <a:off x="8588799" y="1623416"/>
            <a:ext cx="3514165" cy="2554545"/>
          </a:xfrm>
          <a:prstGeom prst="rect">
            <a:avLst/>
          </a:prstGeom>
          <a:noFill/>
        </p:spPr>
        <p:txBody>
          <a:bodyPr wrap="square" rtlCol="0">
            <a:spAutoFit/>
          </a:bodyPr>
          <a:lstStyle/>
          <a:p>
            <a:pPr algn="ctr"/>
            <a:r>
              <a:rPr lang="en-GB" sz="1600" b="1" u="sng" dirty="0"/>
              <a:t>Social and Emotional Development</a:t>
            </a:r>
          </a:p>
          <a:p>
            <a:r>
              <a:rPr lang="en-GB" sz="1600" b="1" dirty="0"/>
              <a:t>Staying connected: </a:t>
            </a:r>
            <a:r>
              <a:rPr lang="en-GB" sz="1600" dirty="0"/>
              <a:t>Helps kids maintain friendships through calls, text and social media.</a:t>
            </a:r>
          </a:p>
          <a:p>
            <a:r>
              <a:rPr lang="en-GB" sz="1600" b="1" dirty="0"/>
              <a:t>Develops Digital Skills</a:t>
            </a:r>
            <a:r>
              <a:rPr lang="en-GB" sz="1600" dirty="0"/>
              <a:t>: Prepares them for a tech-driven world.</a:t>
            </a:r>
          </a:p>
          <a:p>
            <a:r>
              <a:rPr lang="en-GB" sz="1600" b="1" dirty="0"/>
              <a:t>Entertainment and Creativity:</a:t>
            </a:r>
            <a:r>
              <a:rPr lang="en-GB" sz="1600" dirty="0"/>
              <a:t> Engages them in photography, music and creative apps.</a:t>
            </a:r>
          </a:p>
        </p:txBody>
      </p:sp>
      <p:sp>
        <p:nvSpPr>
          <p:cNvPr id="6" name="TextBox 5">
            <a:extLst>
              <a:ext uri="{FF2B5EF4-FFF2-40B4-BE49-F238E27FC236}">
                <a16:creationId xmlns:a16="http://schemas.microsoft.com/office/drawing/2014/main" id="{D4E6A37B-3F44-0289-6F49-57A1FADB938A}"/>
              </a:ext>
            </a:extLst>
          </p:cNvPr>
          <p:cNvSpPr txBox="1"/>
          <p:nvPr/>
        </p:nvSpPr>
        <p:spPr>
          <a:xfrm>
            <a:off x="2156215" y="4866408"/>
            <a:ext cx="3514165" cy="1815882"/>
          </a:xfrm>
          <a:prstGeom prst="rect">
            <a:avLst/>
          </a:prstGeom>
          <a:noFill/>
        </p:spPr>
        <p:txBody>
          <a:bodyPr wrap="square" rtlCol="0">
            <a:spAutoFit/>
          </a:bodyPr>
          <a:lstStyle/>
          <a:p>
            <a:pPr algn="ctr"/>
            <a:r>
              <a:rPr lang="en-GB" sz="1600" b="1" u="sng" dirty="0"/>
              <a:t>Time Management and Responsibility</a:t>
            </a:r>
          </a:p>
          <a:p>
            <a:r>
              <a:rPr lang="en-GB" sz="1600" b="1" dirty="0"/>
              <a:t>Calendar and reminders</a:t>
            </a:r>
            <a:r>
              <a:rPr lang="en-GB" sz="1600" dirty="0"/>
              <a:t>: Helps with organisation and time management.</a:t>
            </a:r>
          </a:p>
          <a:p>
            <a:r>
              <a:rPr lang="en-GB" sz="1600" b="1" dirty="0"/>
              <a:t>Teaches Responsibilities:</a:t>
            </a:r>
            <a:r>
              <a:rPr lang="en-GB" sz="1600" dirty="0"/>
              <a:t> Encourages responsible phone use and self-discipline.</a:t>
            </a:r>
          </a:p>
        </p:txBody>
      </p:sp>
      <p:sp>
        <p:nvSpPr>
          <p:cNvPr id="7" name="TextBox 6">
            <a:extLst>
              <a:ext uri="{FF2B5EF4-FFF2-40B4-BE49-F238E27FC236}">
                <a16:creationId xmlns:a16="http://schemas.microsoft.com/office/drawing/2014/main" id="{70686900-03BA-7765-F207-8530676D7A2F}"/>
              </a:ext>
            </a:extLst>
          </p:cNvPr>
          <p:cNvSpPr txBox="1"/>
          <p:nvPr/>
        </p:nvSpPr>
        <p:spPr>
          <a:xfrm>
            <a:off x="7102898" y="4606633"/>
            <a:ext cx="3514165" cy="2062103"/>
          </a:xfrm>
          <a:prstGeom prst="rect">
            <a:avLst/>
          </a:prstGeom>
          <a:noFill/>
        </p:spPr>
        <p:txBody>
          <a:bodyPr wrap="square" rtlCol="0">
            <a:spAutoFit/>
          </a:bodyPr>
          <a:lstStyle/>
          <a:p>
            <a:pPr algn="ctr"/>
            <a:r>
              <a:rPr lang="en-GB" sz="1600" b="1" u="sng" dirty="0"/>
              <a:t>Convenience and Independence</a:t>
            </a:r>
          </a:p>
          <a:p>
            <a:r>
              <a:rPr lang="en-GB" sz="1600" b="1" dirty="0"/>
              <a:t>Mobile Payment</a:t>
            </a:r>
            <a:r>
              <a:rPr lang="en-GB" sz="1600" dirty="0"/>
              <a:t>: Allows kids to use digital wallets instead of chats.</a:t>
            </a:r>
          </a:p>
          <a:p>
            <a:r>
              <a:rPr lang="en-GB" sz="1600" b="1" dirty="0"/>
              <a:t>Transportation Apps: </a:t>
            </a:r>
            <a:r>
              <a:rPr lang="en-GB" sz="1600" dirty="0"/>
              <a:t>Helps with navigation or public transport.</a:t>
            </a:r>
          </a:p>
          <a:p>
            <a:r>
              <a:rPr lang="en-GB" sz="1600" b="1" dirty="0"/>
              <a:t>Smart Home Connectivity: </a:t>
            </a:r>
            <a:r>
              <a:rPr lang="en-GB" sz="1600" dirty="0"/>
              <a:t>Can help manage home devices, like alarms or lights.</a:t>
            </a:r>
          </a:p>
        </p:txBody>
      </p:sp>
    </p:spTree>
    <p:extLst>
      <p:ext uri="{BB962C8B-B14F-4D97-AF65-F5344CB8AC3E}">
        <p14:creationId xmlns:p14="http://schemas.microsoft.com/office/powerpoint/2010/main" val="1088169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620" y="574361"/>
            <a:ext cx="4486656" cy="1141497"/>
          </a:xfrm>
        </p:spPr>
        <p:txBody>
          <a:bodyPr/>
          <a:lstStyle/>
          <a:p>
            <a:r>
              <a:rPr lang="en-GB" dirty="0"/>
              <a:t>Messaging/chat</a:t>
            </a:r>
          </a:p>
        </p:txBody>
      </p:sp>
      <p:sp>
        <p:nvSpPr>
          <p:cNvPr id="3" name="Content Placeholder 2"/>
          <p:cNvSpPr>
            <a:spLocks noGrp="1"/>
          </p:cNvSpPr>
          <p:nvPr>
            <p:ph idx="1"/>
          </p:nvPr>
        </p:nvSpPr>
        <p:spPr>
          <a:xfrm>
            <a:off x="6736080" y="601076"/>
            <a:ext cx="4815840" cy="620896"/>
          </a:xfrm>
        </p:spPr>
        <p:txBody>
          <a:bodyPr>
            <a:normAutofit/>
          </a:bodyPr>
          <a:lstStyle/>
          <a:p>
            <a:r>
              <a:rPr lang="en-GB" b="1" dirty="0"/>
              <a:t>Other Popular Messaging/Chat ‘apps’</a:t>
            </a:r>
          </a:p>
          <a:p>
            <a:pPr marL="0" indent="0">
              <a:buNone/>
            </a:pPr>
            <a:endParaRPr lang="en-GB" sz="1600" dirty="0"/>
          </a:p>
          <a:p>
            <a:endParaRPr lang="en-GB" sz="1600" dirty="0"/>
          </a:p>
        </p:txBody>
      </p:sp>
      <p:sp>
        <p:nvSpPr>
          <p:cNvPr id="4" name="Text Placeholder 3"/>
          <p:cNvSpPr>
            <a:spLocks noGrp="1"/>
          </p:cNvSpPr>
          <p:nvPr>
            <p:ph type="body" sz="half" idx="2"/>
          </p:nvPr>
        </p:nvSpPr>
        <p:spPr>
          <a:xfrm>
            <a:off x="0" y="2062349"/>
            <a:ext cx="5791200" cy="2194036"/>
          </a:xfrm>
        </p:spPr>
        <p:txBody>
          <a:bodyPr>
            <a:noAutofit/>
          </a:bodyPr>
          <a:lstStyle/>
          <a:p>
            <a:r>
              <a:rPr lang="en-GB" sz="2400" dirty="0"/>
              <a:t>2.7 billion monthly users in over 180 countries makes WhatsApp the most popular messaging app in the world</a:t>
            </a:r>
          </a:p>
          <a:p>
            <a:r>
              <a:rPr lang="en-GB" sz="2400" dirty="0"/>
              <a:t>One billion daily active WhatsApp users</a:t>
            </a:r>
          </a:p>
          <a:p>
            <a:r>
              <a:rPr lang="en-GB" sz="2400" dirty="0"/>
              <a:t>140 billion messages are exchanged on WhatsApp everyday</a:t>
            </a:r>
          </a:p>
          <a:p>
            <a:r>
              <a:rPr lang="en-GB" sz="2400" dirty="0"/>
              <a:t>It’s the most popular messenger in the world.</a:t>
            </a:r>
          </a:p>
        </p:txBody>
      </p:sp>
      <p:pic>
        <p:nvPicPr>
          <p:cNvPr id="5" name="Picture 4"/>
          <p:cNvPicPr>
            <a:picLocks noChangeAspect="1"/>
          </p:cNvPicPr>
          <p:nvPr/>
        </p:nvPicPr>
        <p:blipFill>
          <a:blip r:embed="rId2"/>
          <a:stretch>
            <a:fillRect/>
          </a:stretch>
        </p:blipFill>
        <p:spPr>
          <a:xfrm>
            <a:off x="2343756" y="5651700"/>
            <a:ext cx="1103687" cy="1108612"/>
          </a:xfrm>
          <a:prstGeom prst="rect">
            <a:avLst/>
          </a:prstGeom>
        </p:spPr>
      </p:pic>
      <p:pic>
        <p:nvPicPr>
          <p:cNvPr id="7" name="Picture 6"/>
          <p:cNvPicPr>
            <a:picLocks noChangeAspect="1"/>
          </p:cNvPicPr>
          <p:nvPr/>
        </p:nvPicPr>
        <p:blipFill>
          <a:blip r:embed="rId3"/>
          <a:stretch>
            <a:fillRect/>
          </a:stretch>
        </p:blipFill>
        <p:spPr>
          <a:xfrm>
            <a:off x="6841766" y="2916299"/>
            <a:ext cx="751523" cy="751523"/>
          </a:xfrm>
          <a:prstGeom prst="rect">
            <a:avLst/>
          </a:prstGeom>
        </p:spPr>
      </p:pic>
      <p:pic>
        <p:nvPicPr>
          <p:cNvPr id="8" name="Picture 7"/>
          <p:cNvPicPr>
            <a:picLocks noChangeAspect="1"/>
          </p:cNvPicPr>
          <p:nvPr/>
        </p:nvPicPr>
        <p:blipFill>
          <a:blip r:embed="rId4"/>
          <a:stretch>
            <a:fillRect/>
          </a:stretch>
        </p:blipFill>
        <p:spPr>
          <a:xfrm>
            <a:off x="10988190" y="2064715"/>
            <a:ext cx="685872" cy="685872"/>
          </a:xfrm>
          <a:prstGeom prst="rect">
            <a:avLst/>
          </a:prstGeom>
        </p:spPr>
      </p:pic>
      <p:pic>
        <p:nvPicPr>
          <p:cNvPr id="9" name="Picture 8"/>
          <p:cNvPicPr>
            <a:picLocks noChangeAspect="1"/>
          </p:cNvPicPr>
          <p:nvPr/>
        </p:nvPicPr>
        <p:blipFill>
          <a:blip r:embed="rId5"/>
          <a:stretch>
            <a:fillRect/>
          </a:stretch>
        </p:blipFill>
        <p:spPr>
          <a:xfrm>
            <a:off x="6844484" y="1145110"/>
            <a:ext cx="693334" cy="693334"/>
          </a:xfrm>
          <a:prstGeom prst="rect">
            <a:avLst/>
          </a:prstGeom>
        </p:spPr>
      </p:pic>
      <p:pic>
        <p:nvPicPr>
          <p:cNvPr id="10" name="Picture 9"/>
          <p:cNvPicPr>
            <a:picLocks noChangeAspect="1"/>
          </p:cNvPicPr>
          <p:nvPr/>
        </p:nvPicPr>
        <p:blipFill>
          <a:blip r:embed="rId6"/>
          <a:stretch>
            <a:fillRect/>
          </a:stretch>
        </p:blipFill>
        <p:spPr>
          <a:xfrm>
            <a:off x="10988190" y="3767971"/>
            <a:ext cx="907646" cy="707535"/>
          </a:xfrm>
          <a:prstGeom prst="rect">
            <a:avLst/>
          </a:prstGeom>
        </p:spPr>
      </p:pic>
      <p:pic>
        <p:nvPicPr>
          <p:cNvPr id="11" name="Picture 10"/>
          <p:cNvPicPr>
            <a:picLocks noChangeAspect="1"/>
          </p:cNvPicPr>
          <p:nvPr/>
        </p:nvPicPr>
        <p:blipFill>
          <a:blip r:embed="rId7"/>
          <a:stretch>
            <a:fillRect/>
          </a:stretch>
        </p:blipFill>
        <p:spPr>
          <a:xfrm>
            <a:off x="6321584" y="4992038"/>
            <a:ext cx="483216" cy="483216"/>
          </a:xfrm>
          <a:prstGeom prst="rect">
            <a:avLst/>
          </a:prstGeom>
        </p:spPr>
      </p:pic>
      <p:pic>
        <p:nvPicPr>
          <p:cNvPr id="12" name="Picture 11"/>
          <p:cNvPicPr>
            <a:picLocks noChangeAspect="1"/>
          </p:cNvPicPr>
          <p:nvPr/>
        </p:nvPicPr>
        <p:blipFill>
          <a:blip r:embed="rId8"/>
          <a:stretch>
            <a:fillRect/>
          </a:stretch>
        </p:blipFill>
        <p:spPr>
          <a:xfrm>
            <a:off x="6802575" y="4619365"/>
            <a:ext cx="571813" cy="571813"/>
          </a:xfrm>
          <a:prstGeom prst="rect">
            <a:avLst/>
          </a:prstGeom>
        </p:spPr>
      </p:pic>
      <p:pic>
        <p:nvPicPr>
          <p:cNvPr id="13" name="Picture 12"/>
          <p:cNvPicPr>
            <a:picLocks noChangeAspect="1"/>
          </p:cNvPicPr>
          <p:nvPr/>
        </p:nvPicPr>
        <p:blipFill>
          <a:blip r:embed="rId9"/>
          <a:stretch>
            <a:fillRect/>
          </a:stretch>
        </p:blipFill>
        <p:spPr>
          <a:xfrm>
            <a:off x="7353034" y="5021100"/>
            <a:ext cx="425093" cy="425093"/>
          </a:xfrm>
          <a:prstGeom prst="rect">
            <a:avLst/>
          </a:prstGeom>
        </p:spPr>
      </p:pic>
      <p:pic>
        <p:nvPicPr>
          <p:cNvPr id="14" name="Picture 13"/>
          <p:cNvPicPr>
            <a:picLocks noChangeAspect="1"/>
          </p:cNvPicPr>
          <p:nvPr/>
        </p:nvPicPr>
        <p:blipFill>
          <a:blip r:embed="rId10"/>
          <a:stretch>
            <a:fillRect/>
          </a:stretch>
        </p:blipFill>
        <p:spPr>
          <a:xfrm>
            <a:off x="11022320" y="5743954"/>
            <a:ext cx="462052" cy="462052"/>
          </a:xfrm>
          <a:prstGeom prst="rect">
            <a:avLst/>
          </a:prstGeom>
        </p:spPr>
      </p:pic>
      <p:sp>
        <p:nvSpPr>
          <p:cNvPr id="15" name="Rectangle 14"/>
          <p:cNvSpPr/>
          <p:nvPr/>
        </p:nvSpPr>
        <p:spPr>
          <a:xfrm>
            <a:off x="7866103" y="1182448"/>
            <a:ext cx="3791300" cy="7148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a:t>Yubo</a:t>
            </a:r>
            <a:r>
              <a:rPr lang="en-GB" sz="1600" dirty="0"/>
              <a:t> – allows users to chat and stream, connecting with people close by</a:t>
            </a:r>
          </a:p>
        </p:txBody>
      </p:sp>
      <p:sp>
        <p:nvSpPr>
          <p:cNvPr id="17" name="Rectangle 16"/>
          <p:cNvSpPr/>
          <p:nvPr/>
        </p:nvSpPr>
        <p:spPr>
          <a:xfrm>
            <a:off x="6841766" y="2062349"/>
            <a:ext cx="3851952" cy="723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Wink – Swipe left and right through a bunch of new faces and connect with people all over the world</a:t>
            </a:r>
          </a:p>
        </p:txBody>
      </p:sp>
      <p:sp>
        <p:nvSpPr>
          <p:cNvPr id="18" name="Rectangle 17"/>
          <p:cNvSpPr/>
          <p:nvPr/>
        </p:nvSpPr>
        <p:spPr>
          <a:xfrm>
            <a:off x="7772104" y="2942470"/>
            <a:ext cx="3979298" cy="6816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Viber – Lets you text, call, share photos and video call</a:t>
            </a:r>
          </a:p>
        </p:txBody>
      </p:sp>
      <p:sp>
        <p:nvSpPr>
          <p:cNvPr id="19" name="Rectangle 18"/>
          <p:cNvSpPr/>
          <p:nvPr/>
        </p:nvSpPr>
        <p:spPr>
          <a:xfrm>
            <a:off x="6841766" y="3798565"/>
            <a:ext cx="3915295" cy="6463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Discord – Voice and text chat, designed specifically for gamers</a:t>
            </a:r>
          </a:p>
        </p:txBody>
      </p:sp>
      <p:sp>
        <p:nvSpPr>
          <p:cNvPr id="20" name="Rectangle 19"/>
          <p:cNvSpPr/>
          <p:nvPr/>
        </p:nvSpPr>
        <p:spPr>
          <a:xfrm>
            <a:off x="7866103" y="4697882"/>
            <a:ext cx="4029733" cy="72144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dirty="0" err="1"/>
              <a:t>Yolo</a:t>
            </a:r>
            <a:r>
              <a:rPr lang="en-GB" sz="1600" dirty="0"/>
              <a:t>, </a:t>
            </a:r>
            <a:r>
              <a:rPr lang="en-GB" sz="1600" dirty="0" err="1"/>
              <a:t>Kik</a:t>
            </a:r>
            <a:r>
              <a:rPr lang="en-GB" sz="1600" dirty="0"/>
              <a:t> &amp; </a:t>
            </a:r>
            <a:r>
              <a:rPr lang="en-GB" sz="1600" dirty="0" err="1"/>
              <a:t>Tellonym</a:t>
            </a:r>
            <a:r>
              <a:rPr lang="en-GB" sz="1600" dirty="0"/>
              <a:t> are anonymous &amp; do not require a phone number or email to connect</a:t>
            </a:r>
          </a:p>
        </p:txBody>
      </p:sp>
      <p:sp>
        <p:nvSpPr>
          <p:cNvPr id="22" name="Rectangle 21"/>
          <p:cNvSpPr/>
          <p:nvPr/>
        </p:nvSpPr>
        <p:spPr>
          <a:xfrm>
            <a:off x="6982691" y="5743954"/>
            <a:ext cx="3865418" cy="573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dirty="0"/>
              <a:t>Telegram allows communication with complete strangers and promotes secrecy</a:t>
            </a:r>
          </a:p>
        </p:txBody>
      </p:sp>
    </p:spTree>
    <p:extLst>
      <p:ext uri="{BB962C8B-B14F-4D97-AF65-F5344CB8AC3E}">
        <p14:creationId xmlns:p14="http://schemas.microsoft.com/office/powerpoint/2010/main" val="2401645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5872A3-DEF9-82AC-4FAD-1D6BFC3D855E}"/>
              </a:ext>
            </a:extLst>
          </p:cNvPr>
          <p:cNvSpPr txBox="1"/>
          <p:nvPr/>
        </p:nvSpPr>
        <p:spPr>
          <a:xfrm>
            <a:off x="137627" y="71926"/>
            <a:ext cx="6097554" cy="369332"/>
          </a:xfrm>
          <a:prstGeom prst="rect">
            <a:avLst/>
          </a:prstGeom>
          <a:noFill/>
        </p:spPr>
        <p:txBody>
          <a:bodyPr wrap="square">
            <a:spAutoFit/>
          </a:bodyPr>
          <a:lstStyle/>
          <a:p>
            <a:r>
              <a:rPr lang="en-GB" dirty="0">
                <a:hlinkClick r:id="rId2"/>
              </a:rPr>
              <a:t>Smartphone Free Childhood</a:t>
            </a:r>
            <a:endParaRPr lang="en-GB" dirty="0"/>
          </a:p>
        </p:txBody>
      </p:sp>
      <p:sp>
        <p:nvSpPr>
          <p:cNvPr id="5" name="TextBox 4">
            <a:extLst>
              <a:ext uri="{FF2B5EF4-FFF2-40B4-BE49-F238E27FC236}">
                <a16:creationId xmlns:a16="http://schemas.microsoft.com/office/drawing/2014/main" id="{B7325F4D-38D0-0EEE-574A-E36D9BA0A8E8}"/>
              </a:ext>
            </a:extLst>
          </p:cNvPr>
          <p:cNvSpPr txBox="1"/>
          <p:nvPr/>
        </p:nvSpPr>
        <p:spPr>
          <a:xfrm>
            <a:off x="137627" y="441258"/>
            <a:ext cx="6097554" cy="369332"/>
          </a:xfrm>
          <a:prstGeom prst="rect">
            <a:avLst/>
          </a:prstGeom>
          <a:noFill/>
        </p:spPr>
        <p:txBody>
          <a:bodyPr wrap="square">
            <a:spAutoFit/>
          </a:bodyPr>
          <a:lstStyle/>
          <a:p>
            <a:r>
              <a:rPr lang="en-GB" dirty="0"/>
              <a:t>https://smartphonefreechildhood.co.uk/</a:t>
            </a:r>
          </a:p>
        </p:txBody>
      </p:sp>
      <p:pic>
        <p:nvPicPr>
          <p:cNvPr id="8" name="Picture 7">
            <a:extLst>
              <a:ext uri="{FF2B5EF4-FFF2-40B4-BE49-F238E27FC236}">
                <a16:creationId xmlns:a16="http://schemas.microsoft.com/office/drawing/2014/main" id="{F98CB4DE-1C17-B847-6890-BE075E36C346}"/>
              </a:ext>
            </a:extLst>
          </p:cNvPr>
          <p:cNvPicPr>
            <a:picLocks noChangeAspect="1"/>
          </p:cNvPicPr>
          <p:nvPr/>
        </p:nvPicPr>
        <p:blipFill>
          <a:blip r:embed="rId3"/>
          <a:stretch>
            <a:fillRect/>
          </a:stretch>
        </p:blipFill>
        <p:spPr>
          <a:xfrm>
            <a:off x="0" y="972239"/>
            <a:ext cx="12192000" cy="3345979"/>
          </a:xfrm>
          <a:prstGeom prst="rect">
            <a:avLst/>
          </a:prstGeom>
        </p:spPr>
      </p:pic>
      <p:sp>
        <p:nvSpPr>
          <p:cNvPr id="9" name="TextBox 8">
            <a:extLst>
              <a:ext uri="{FF2B5EF4-FFF2-40B4-BE49-F238E27FC236}">
                <a16:creationId xmlns:a16="http://schemas.microsoft.com/office/drawing/2014/main" id="{82B4FA81-B55B-0B08-76AE-8AA0DBF01762}"/>
              </a:ext>
            </a:extLst>
          </p:cNvPr>
          <p:cNvSpPr txBox="1"/>
          <p:nvPr/>
        </p:nvSpPr>
        <p:spPr>
          <a:xfrm>
            <a:off x="418322" y="4438534"/>
            <a:ext cx="11355355" cy="2677656"/>
          </a:xfrm>
          <a:prstGeom prst="rect">
            <a:avLst/>
          </a:prstGeom>
          <a:noFill/>
        </p:spPr>
        <p:txBody>
          <a:bodyPr wrap="square" rtlCol="0">
            <a:spAutoFit/>
          </a:bodyPr>
          <a:lstStyle/>
          <a:p>
            <a:pPr marL="285750" indent="-285750">
              <a:buFont typeface="Arial" panose="020B0604020202020204" pitchFamily="34" charset="0"/>
              <a:buChar char="•"/>
            </a:pPr>
            <a:r>
              <a:rPr lang="en-GB" sz="2800" dirty="0"/>
              <a:t>Founded in February 2024</a:t>
            </a:r>
          </a:p>
          <a:p>
            <a:pPr marL="285750" indent="-285750">
              <a:buFont typeface="Arial" panose="020B0604020202020204" pitchFamily="34" charset="0"/>
              <a:buChar char="•"/>
            </a:pPr>
            <a:r>
              <a:rPr lang="en-GB" sz="2800" dirty="0"/>
              <a:t>A community of over 150,000 parents nationwide</a:t>
            </a:r>
          </a:p>
          <a:p>
            <a:pPr marL="285750" indent="-285750">
              <a:buFont typeface="Arial" panose="020B0604020202020204" pitchFamily="34" charset="0"/>
              <a:buChar char="•"/>
            </a:pPr>
            <a:r>
              <a:rPr lang="en-GB" sz="2800" dirty="0"/>
              <a:t>Actively encouraged by Bredon Hill Academy</a:t>
            </a:r>
          </a:p>
          <a:p>
            <a:pPr marL="285750" indent="-285750">
              <a:buFont typeface="Arial" panose="020B0604020202020204" pitchFamily="34" charset="0"/>
              <a:buChar char="•"/>
            </a:pPr>
            <a:r>
              <a:rPr lang="en-GB" sz="2800" dirty="0"/>
              <a:t>WhatsApp support groups for parents</a:t>
            </a:r>
          </a:p>
          <a:p>
            <a:pPr marL="285750" indent="-285750">
              <a:buFont typeface="Arial" panose="020B0604020202020204" pitchFamily="34" charset="0"/>
              <a:buChar char="•"/>
            </a:pPr>
            <a:r>
              <a:rPr lang="en-GB" sz="2800" dirty="0"/>
              <a:t>Strategies to reduce the “Fear of Missing Out” amongst your child</a:t>
            </a:r>
          </a:p>
          <a:p>
            <a:pPr marL="285750" indent="-285750">
              <a:buFont typeface="Arial" panose="020B0604020202020204" pitchFamily="34" charset="0"/>
              <a:buChar char="•"/>
            </a:pPr>
            <a:endParaRPr lang="en-GB" sz="2800" dirty="0"/>
          </a:p>
        </p:txBody>
      </p:sp>
      <p:pic>
        <p:nvPicPr>
          <p:cNvPr id="11" name="Picture 10">
            <a:extLst>
              <a:ext uri="{FF2B5EF4-FFF2-40B4-BE49-F238E27FC236}">
                <a16:creationId xmlns:a16="http://schemas.microsoft.com/office/drawing/2014/main" id="{8CD9C587-D6A5-ADF7-CFFF-5744949D5F65}"/>
              </a:ext>
            </a:extLst>
          </p:cNvPr>
          <p:cNvPicPr>
            <a:picLocks noChangeAspect="1"/>
          </p:cNvPicPr>
          <p:nvPr/>
        </p:nvPicPr>
        <p:blipFill>
          <a:blip r:embed="rId4"/>
          <a:stretch>
            <a:fillRect/>
          </a:stretch>
        </p:blipFill>
        <p:spPr>
          <a:xfrm>
            <a:off x="7569200" y="0"/>
            <a:ext cx="4622800" cy="1014323"/>
          </a:xfrm>
          <a:prstGeom prst="rect">
            <a:avLst/>
          </a:prstGeom>
        </p:spPr>
      </p:pic>
    </p:spTree>
    <p:extLst>
      <p:ext uri="{BB962C8B-B14F-4D97-AF65-F5344CB8AC3E}">
        <p14:creationId xmlns:p14="http://schemas.microsoft.com/office/powerpoint/2010/main" val="38678505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F59326D-07B5-5FD0-8BAC-39BA8C667522}"/>
              </a:ext>
            </a:extLst>
          </p:cNvPr>
          <p:cNvPicPr>
            <a:picLocks noChangeAspect="1"/>
          </p:cNvPicPr>
          <p:nvPr/>
        </p:nvPicPr>
        <p:blipFill>
          <a:blip r:embed="rId2"/>
          <a:stretch>
            <a:fillRect/>
          </a:stretch>
        </p:blipFill>
        <p:spPr>
          <a:xfrm>
            <a:off x="205639" y="183849"/>
            <a:ext cx="4008347" cy="1080511"/>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C53BA28D-530A-70CF-7EE5-79019C56C280}"/>
              </a:ext>
            </a:extLst>
          </p:cNvPr>
          <p:cNvSpPr txBox="1"/>
          <p:nvPr/>
        </p:nvSpPr>
        <p:spPr>
          <a:xfrm>
            <a:off x="4744928" y="462494"/>
            <a:ext cx="7726453" cy="523220"/>
          </a:xfrm>
          <a:prstGeom prst="rect">
            <a:avLst/>
          </a:prstGeom>
          <a:noFill/>
        </p:spPr>
        <p:txBody>
          <a:bodyPr wrap="square">
            <a:spAutoFit/>
          </a:bodyPr>
          <a:lstStyle/>
          <a:p>
            <a:r>
              <a:rPr lang="en-GB" sz="2800" b="1" dirty="0">
                <a:hlinkClick r:id="rId3"/>
              </a:rPr>
              <a:t>https://delaysmartphones.org.uk/evidence/</a:t>
            </a:r>
            <a:r>
              <a:rPr lang="en-GB" sz="2800" b="1" dirty="0"/>
              <a:t> </a:t>
            </a:r>
          </a:p>
        </p:txBody>
      </p:sp>
      <p:pic>
        <p:nvPicPr>
          <p:cNvPr id="17" name="Picture 16">
            <a:extLst>
              <a:ext uri="{FF2B5EF4-FFF2-40B4-BE49-F238E27FC236}">
                <a16:creationId xmlns:a16="http://schemas.microsoft.com/office/drawing/2014/main" id="{79F700D0-E330-CC57-CFDE-1F80541045A8}"/>
              </a:ext>
            </a:extLst>
          </p:cNvPr>
          <p:cNvPicPr>
            <a:picLocks noChangeAspect="1"/>
          </p:cNvPicPr>
          <p:nvPr/>
        </p:nvPicPr>
        <p:blipFill>
          <a:blip r:embed="rId4"/>
          <a:stretch>
            <a:fillRect/>
          </a:stretch>
        </p:blipFill>
        <p:spPr>
          <a:xfrm>
            <a:off x="205638" y="1523794"/>
            <a:ext cx="5691169" cy="1700192"/>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F2535602-1970-62F2-8A65-FE53C52D1BD1}"/>
              </a:ext>
            </a:extLst>
          </p:cNvPr>
          <p:cNvPicPr>
            <a:picLocks noChangeAspect="1"/>
          </p:cNvPicPr>
          <p:nvPr/>
        </p:nvPicPr>
        <p:blipFill>
          <a:blip r:embed="rId5"/>
          <a:stretch>
            <a:fillRect/>
          </a:stretch>
        </p:blipFill>
        <p:spPr>
          <a:xfrm>
            <a:off x="205638" y="3429000"/>
            <a:ext cx="5691169" cy="1662452"/>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908E4101-A4FA-219A-0452-1AD7ABB1F8F8}"/>
              </a:ext>
            </a:extLst>
          </p:cNvPr>
          <p:cNvPicPr>
            <a:picLocks noChangeAspect="1"/>
          </p:cNvPicPr>
          <p:nvPr/>
        </p:nvPicPr>
        <p:blipFill>
          <a:blip r:embed="rId6"/>
          <a:stretch>
            <a:fillRect/>
          </a:stretch>
        </p:blipFill>
        <p:spPr>
          <a:xfrm>
            <a:off x="6090245" y="1523793"/>
            <a:ext cx="5940913" cy="2035483"/>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5020DDCE-A118-92CE-9773-B8BCCCC5834E}"/>
              </a:ext>
            </a:extLst>
          </p:cNvPr>
          <p:cNvPicPr>
            <a:picLocks noChangeAspect="1"/>
          </p:cNvPicPr>
          <p:nvPr/>
        </p:nvPicPr>
        <p:blipFill>
          <a:blip r:embed="rId7"/>
          <a:stretch>
            <a:fillRect/>
          </a:stretch>
        </p:blipFill>
        <p:spPr>
          <a:xfrm>
            <a:off x="205638" y="5296466"/>
            <a:ext cx="5691169" cy="1433113"/>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FE91ED1F-BC6F-A176-9640-01448CC55409}"/>
              </a:ext>
            </a:extLst>
          </p:cNvPr>
          <p:cNvPicPr>
            <a:picLocks noChangeAspect="1"/>
          </p:cNvPicPr>
          <p:nvPr/>
        </p:nvPicPr>
        <p:blipFill>
          <a:blip r:embed="rId8"/>
          <a:stretch>
            <a:fillRect/>
          </a:stretch>
        </p:blipFill>
        <p:spPr>
          <a:xfrm>
            <a:off x="6090245" y="3787446"/>
            <a:ext cx="5942983" cy="27848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23599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837510-4F3A-BC55-471C-BF3CA1AFDA50}"/>
              </a:ext>
            </a:extLst>
          </p:cNvPr>
          <p:cNvSpPr txBox="1"/>
          <p:nvPr/>
        </p:nvSpPr>
        <p:spPr>
          <a:xfrm>
            <a:off x="419878" y="270588"/>
            <a:ext cx="7277877" cy="369332"/>
          </a:xfrm>
          <a:prstGeom prst="rect">
            <a:avLst/>
          </a:prstGeom>
          <a:noFill/>
        </p:spPr>
        <p:txBody>
          <a:bodyPr wrap="square" rtlCol="0">
            <a:spAutoFit/>
          </a:bodyPr>
          <a:lstStyle/>
          <a:p>
            <a:r>
              <a:rPr lang="en-GB" dirty="0"/>
              <a:t>Links to statistics used in presentation (from Smartphone Free Childhood) :</a:t>
            </a:r>
          </a:p>
        </p:txBody>
      </p:sp>
      <p:sp>
        <p:nvSpPr>
          <p:cNvPr id="13" name="TextBox 12">
            <a:extLst>
              <a:ext uri="{FF2B5EF4-FFF2-40B4-BE49-F238E27FC236}">
                <a16:creationId xmlns:a16="http://schemas.microsoft.com/office/drawing/2014/main" id="{E242553A-2AEC-B5D1-CA82-6CFAC2237089}"/>
              </a:ext>
            </a:extLst>
          </p:cNvPr>
          <p:cNvSpPr txBox="1"/>
          <p:nvPr/>
        </p:nvSpPr>
        <p:spPr>
          <a:xfrm>
            <a:off x="798914" y="955666"/>
            <a:ext cx="8764964" cy="523220"/>
          </a:xfrm>
          <a:prstGeom prst="rect">
            <a:avLst/>
          </a:prstGeom>
          <a:noFill/>
        </p:spPr>
        <p:txBody>
          <a:bodyPr wrap="square">
            <a:spAutoFit/>
          </a:bodyPr>
          <a:lstStyle/>
          <a:p>
            <a:r>
              <a:rPr lang="en-GB" sz="2800" dirty="0">
                <a:hlinkClick r:id="rId2"/>
              </a:rPr>
              <a:t>2023-cs-smartphone-research-report_final-for-web.pdf</a:t>
            </a:r>
            <a:endParaRPr lang="en-GB" sz="2800" dirty="0"/>
          </a:p>
        </p:txBody>
      </p:sp>
      <p:sp>
        <p:nvSpPr>
          <p:cNvPr id="4" name="TextBox 3">
            <a:extLst>
              <a:ext uri="{FF2B5EF4-FFF2-40B4-BE49-F238E27FC236}">
                <a16:creationId xmlns:a16="http://schemas.microsoft.com/office/drawing/2014/main" id="{BA00AB43-CEE8-F8AF-A5DD-0A45C1846781}"/>
              </a:ext>
            </a:extLst>
          </p:cNvPr>
          <p:cNvSpPr txBox="1"/>
          <p:nvPr/>
        </p:nvSpPr>
        <p:spPr>
          <a:xfrm>
            <a:off x="798913" y="1574102"/>
            <a:ext cx="8522367" cy="954107"/>
          </a:xfrm>
          <a:prstGeom prst="rect">
            <a:avLst/>
          </a:prstGeom>
          <a:noFill/>
        </p:spPr>
        <p:txBody>
          <a:bodyPr wrap="square">
            <a:spAutoFit/>
          </a:bodyPr>
          <a:lstStyle/>
          <a:p>
            <a:r>
              <a:rPr lang="en-US" sz="2800" dirty="0">
                <a:hlinkClick r:id="rId3"/>
              </a:rPr>
              <a:t>The effects of smartphone addiction on learning: A meta-analysis - ScienceDirect</a:t>
            </a:r>
            <a:endParaRPr lang="en-GB" sz="2800" dirty="0"/>
          </a:p>
        </p:txBody>
      </p:sp>
      <p:sp>
        <p:nvSpPr>
          <p:cNvPr id="8" name="TextBox 7">
            <a:extLst>
              <a:ext uri="{FF2B5EF4-FFF2-40B4-BE49-F238E27FC236}">
                <a16:creationId xmlns:a16="http://schemas.microsoft.com/office/drawing/2014/main" id="{B873208D-5D97-4264-EEB6-7870425A326B}"/>
              </a:ext>
            </a:extLst>
          </p:cNvPr>
          <p:cNvSpPr txBox="1"/>
          <p:nvPr/>
        </p:nvSpPr>
        <p:spPr>
          <a:xfrm>
            <a:off x="798913" y="2623425"/>
            <a:ext cx="10033927" cy="523220"/>
          </a:xfrm>
          <a:prstGeom prst="rect">
            <a:avLst/>
          </a:prstGeom>
          <a:noFill/>
        </p:spPr>
        <p:txBody>
          <a:bodyPr wrap="square">
            <a:spAutoFit/>
          </a:bodyPr>
          <a:lstStyle/>
          <a:p>
            <a:r>
              <a:rPr lang="en-GB" sz="2800" dirty="0">
                <a:hlinkClick r:id="rId4"/>
              </a:rPr>
              <a:t>https://policyexchange.org.uk/wp-content/uploads/Disconnect.pdf</a:t>
            </a:r>
            <a:r>
              <a:rPr lang="en-GB" sz="2800" dirty="0"/>
              <a:t> </a:t>
            </a:r>
          </a:p>
        </p:txBody>
      </p:sp>
      <p:sp>
        <p:nvSpPr>
          <p:cNvPr id="10" name="TextBox 9">
            <a:extLst>
              <a:ext uri="{FF2B5EF4-FFF2-40B4-BE49-F238E27FC236}">
                <a16:creationId xmlns:a16="http://schemas.microsoft.com/office/drawing/2014/main" id="{A64FEE4C-F3F4-1FD1-3441-4DBF606D797D}"/>
              </a:ext>
            </a:extLst>
          </p:cNvPr>
          <p:cNvSpPr txBox="1"/>
          <p:nvPr/>
        </p:nvSpPr>
        <p:spPr>
          <a:xfrm>
            <a:off x="798913" y="3241861"/>
            <a:ext cx="11153601" cy="523220"/>
          </a:xfrm>
          <a:prstGeom prst="rect">
            <a:avLst/>
          </a:prstGeom>
          <a:noFill/>
        </p:spPr>
        <p:txBody>
          <a:bodyPr wrap="square">
            <a:spAutoFit/>
          </a:bodyPr>
          <a:lstStyle/>
          <a:p>
            <a:r>
              <a:rPr lang="en-GB" sz="2800" dirty="0">
                <a:hlinkClick r:id="rId5"/>
              </a:rPr>
              <a:t>Sapien-Labs-Age-of-First-Smartphone-and-Mental-Wellbeing-Outcomes.pdf</a:t>
            </a:r>
            <a:endParaRPr lang="en-GB" sz="2800" dirty="0"/>
          </a:p>
        </p:txBody>
      </p:sp>
    </p:spTree>
    <p:extLst>
      <p:ext uri="{BB962C8B-B14F-4D97-AF65-F5344CB8AC3E}">
        <p14:creationId xmlns:p14="http://schemas.microsoft.com/office/powerpoint/2010/main" val="463002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924" y="589029"/>
            <a:ext cx="4486656" cy="1141497"/>
          </a:xfrm>
        </p:spPr>
        <p:txBody>
          <a:bodyPr/>
          <a:lstStyle/>
          <a:p>
            <a:r>
              <a:rPr lang="en-GB" dirty="0"/>
              <a:t>Social media</a:t>
            </a:r>
          </a:p>
        </p:txBody>
      </p:sp>
      <p:sp>
        <p:nvSpPr>
          <p:cNvPr id="3" name="Content Placeholder 2"/>
          <p:cNvSpPr>
            <a:spLocks noGrp="1"/>
          </p:cNvSpPr>
          <p:nvPr>
            <p:ph idx="1"/>
          </p:nvPr>
        </p:nvSpPr>
        <p:spPr>
          <a:xfrm>
            <a:off x="6736080" y="301336"/>
            <a:ext cx="4815840" cy="5751992"/>
          </a:xfrm>
        </p:spPr>
        <p:txBody>
          <a:bodyPr/>
          <a:lstStyle/>
          <a:p>
            <a:pPr marL="0" indent="0">
              <a:buNone/>
            </a:pPr>
            <a:r>
              <a:rPr lang="en-GB" b="1" dirty="0"/>
              <a:t>Most popular social media platforms used by children and young people in the UK</a:t>
            </a:r>
          </a:p>
          <a:p>
            <a:endParaRPr lang="en-GB" sz="1600" b="1" dirty="0">
              <a:solidFill>
                <a:srgbClr val="7030A0"/>
              </a:solidFill>
            </a:endParaRPr>
          </a:p>
          <a:p>
            <a:pPr marL="0" indent="0">
              <a:buNone/>
            </a:pPr>
            <a:endParaRPr lang="en-GB" sz="1600" b="1" dirty="0">
              <a:solidFill>
                <a:srgbClr val="7030A0"/>
              </a:solidFill>
            </a:endParaRPr>
          </a:p>
          <a:p>
            <a:r>
              <a:rPr lang="en-GB" sz="1600" b="1" dirty="0">
                <a:solidFill>
                  <a:srgbClr val="7030A0"/>
                </a:solidFill>
              </a:rPr>
              <a:t>YouTube</a:t>
            </a:r>
          </a:p>
          <a:p>
            <a:endParaRPr lang="en-GB" sz="1600" b="1" dirty="0">
              <a:solidFill>
                <a:srgbClr val="7030A0"/>
              </a:solidFill>
            </a:endParaRPr>
          </a:p>
          <a:p>
            <a:r>
              <a:rPr lang="en-GB" sz="1600" b="1" dirty="0">
                <a:solidFill>
                  <a:srgbClr val="7030A0"/>
                </a:solidFill>
              </a:rPr>
              <a:t>Instagram</a:t>
            </a:r>
          </a:p>
          <a:p>
            <a:endParaRPr lang="en-GB" sz="1600" b="1" dirty="0">
              <a:solidFill>
                <a:srgbClr val="7030A0"/>
              </a:solidFill>
            </a:endParaRPr>
          </a:p>
          <a:p>
            <a:r>
              <a:rPr lang="en-GB" sz="1600" b="1" dirty="0" err="1">
                <a:solidFill>
                  <a:srgbClr val="7030A0"/>
                </a:solidFill>
              </a:rPr>
              <a:t>Tiktok</a:t>
            </a:r>
            <a:endParaRPr lang="en-GB" sz="1600" b="1" dirty="0">
              <a:solidFill>
                <a:srgbClr val="7030A0"/>
              </a:solidFill>
            </a:endParaRPr>
          </a:p>
          <a:p>
            <a:endParaRPr lang="en-GB" sz="1600" b="1" dirty="0">
              <a:solidFill>
                <a:srgbClr val="7030A0"/>
              </a:solidFill>
            </a:endParaRPr>
          </a:p>
          <a:p>
            <a:r>
              <a:rPr lang="en-GB" sz="1600" b="1" dirty="0">
                <a:solidFill>
                  <a:srgbClr val="7030A0"/>
                </a:solidFill>
              </a:rPr>
              <a:t>Snapchat </a:t>
            </a:r>
          </a:p>
          <a:p>
            <a:endParaRPr lang="en-GB" sz="1600" b="1" dirty="0">
              <a:solidFill>
                <a:srgbClr val="7030A0"/>
              </a:solidFill>
            </a:endParaRPr>
          </a:p>
          <a:p>
            <a:r>
              <a:rPr lang="en-GB" sz="1600" b="1" dirty="0">
                <a:solidFill>
                  <a:srgbClr val="7030A0"/>
                </a:solidFill>
              </a:rPr>
              <a:t>Facebook  </a:t>
            </a:r>
          </a:p>
        </p:txBody>
      </p:sp>
      <p:sp>
        <p:nvSpPr>
          <p:cNvPr id="4" name="Text Placeholder 3"/>
          <p:cNvSpPr>
            <a:spLocks noGrp="1"/>
          </p:cNvSpPr>
          <p:nvPr>
            <p:ph type="body" sz="half" idx="2"/>
          </p:nvPr>
        </p:nvSpPr>
        <p:spPr>
          <a:xfrm>
            <a:off x="1091505" y="2648764"/>
            <a:ext cx="3794760" cy="2194036"/>
          </a:xfrm>
        </p:spPr>
        <p:txBody>
          <a:bodyPr>
            <a:noAutofit/>
          </a:bodyPr>
          <a:lstStyle/>
          <a:p>
            <a:r>
              <a:rPr lang="en-GB" sz="2400" dirty="0"/>
              <a:t>Social Media provides children with a platform to engage and communicate with each other and can be accessed through Computers, Tablets, Mobile Phone, Smart TV, Games Consoles and Smart Watches.</a:t>
            </a:r>
          </a:p>
        </p:txBody>
      </p:sp>
      <p:pic>
        <p:nvPicPr>
          <p:cNvPr id="5" name="Picture 4"/>
          <p:cNvPicPr>
            <a:picLocks noChangeAspect="1"/>
          </p:cNvPicPr>
          <p:nvPr/>
        </p:nvPicPr>
        <p:blipFill>
          <a:blip r:embed="rId2"/>
          <a:stretch>
            <a:fillRect/>
          </a:stretch>
        </p:blipFill>
        <p:spPr>
          <a:xfrm>
            <a:off x="8327277" y="1732423"/>
            <a:ext cx="1151486" cy="575743"/>
          </a:xfrm>
          <a:prstGeom prst="rect">
            <a:avLst/>
          </a:prstGeom>
        </p:spPr>
      </p:pic>
      <p:pic>
        <p:nvPicPr>
          <p:cNvPr id="6" name="Picture 5"/>
          <p:cNvPicPr>
            <a:picLocks noChangeAspect="1"/>
          </p:cNvPicPr>
          <p:nvPr/>
        </p:nvPicPr>
        <p:blipFill>
          <a:blip r:embed="rId3"/>
          <a:stretch>
            <a:fillRect/>
          </a:stretch>
        </p:blipFill>
        <p:spPr>
          <a:xfrm>
            <a:off x="8361726" y="2440045"/>
            <a:ext cx="1021437" cy="594101"/>
          </a:xfrm>
          <a:prstGeom prst="rect">
            <a:avLst/>
          </a:prstGeom>
        </p:spPr>
      </p:pic>
      <p:pic>
        <p:nvPicPr>
          <p:cNvPr id="7" name="Picture 6"/>
          <p:cNvPicPr>
            <a:picLocks noChangeAspect="1"/>
          </p:cNvPicPr>
          <p:nvPr/>
        </p:nvPicPr>
        <p:blipFill>
          <a:blip r:embed="rId4"/>
          <a:stretch>
            <a:fillRect/>
          </a:stretch>
        </p:blipFill>
        <p:spPr>
          <a:xfrm>
            <a:off x="8306150" y="3166025"/>
            <a:ext cx="1035281" cy="579757"/>
          </a:xfrm>
          <a:prstGeom prst="rect">
            <a:avLst/>
          </a:prstGeom>
        </p:spPr>
      </p:pic>
      <p:pic>
        <p:nvPicPr>
          <p:cNvPr id="8" name="Picture 7"/>
          <p:cNvPicPr>
            <a:picLocks noChangeAspect="1"/>
          </p:cNvPicPr>
          <p:nvPr/>
        </p:nvPicPr>
        <p:blipFill>
          <a:blip r:embed="rId5"/>
          <a:stretch>
            <a:fillRect/>
          </a:stretch>
        </p:blipFill>
        <p:spPr>
          <a:xfrm>
            <a:off x="8481496" y="3823371"/>
            <a:ext cx="658040" cy="729096"/>
          </a:xfrm>
          <a:prstGeom prst="rect">
            <a:avLst/>
          </a:prstGeom>
        </p:spPr>
      </p:pic>
      <p:pic>
        <p:nvPicPr>
          <p:cNvPr id="9" name="Picture 8"/>
          <p:cNvPicPr>
            <a:picLocks noChangeAspect="1"/>
          </p:cNvPicPr>
          <p:nvPr/>
        </p:nvPicPr>
        <p:blipFill>
          <a:blip r:embed="rId6"/>
          <a:stretch>
            <a:fillRect/>
          </a:stretch>
        </p:blipFill>
        <p:spPr>
          <a:xfrm>
            <a:off x="8445626" y="4630056"/>
            <a:ext cx="794144" cy="557086"/>
          </a:xfrm>
          <a:prstGeom prst="rect">
            <a:avLst/>
          </a:prstGeom>
        </p:spPr>
      </p:pic>
    </p:spTree>
    <p:extLst>
      <p:ext uri="{BB962C8B-B14F-4D97-AF65-F5344CB8AC3E}">
        <p14:creationId xmlns:p14="http://schemas.microsoft.com/office/powerpoint/2010/main" val="19299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351628"/>
            <a:ext cx="7729728" cy="1188720"/>
          </a:xfrm>
        </p:spPr>
        <p:txBody>
          <a:bodyPr/>
          <a:lstStyle/>
          <a:p>
            <a:r>
              <a:rPr lang="en-GB" dirty="0"/>
              <a:t>Social media considerations</a:t>
            </a:r>
          </a:p>
        </p:txBody>
      </p:sp>
      <p:sp>
        <p:nvSpPr>
          <p:cNvPr id="3" name="Content Placeholder 2"/>
          <p:cNvSpPr>
            <a:spLocks noGrp="1"/>
          </p:cNvSpPr>
          <p:nvPr>
            <p:ph idx="1"/>
          </p:nvPr>
        </p:nvSpPr>
        <p:spPr>
          <a:xfrm>
            <a:off x="946484" y="1878008"/>
            <a:ext cx="10299031" cy="3101983"/>
          </a:xfrm>
        </p:spPr>
        <p:txBody>
          <a:bodyPr>
            <a:noAutofit/>
          </a:bodyPr>
          <a:lstStyle/>
          <a:p>
            <a:r>
              <a:rPr lang="en-GB" sz="2800" dirty="0"/>
              <a:t>How is the account verified?</a:t>
            </a:r>
          </a:p>
          <a:p>
            <a:r>
              <a:rPr lang="en-GB" sz="2800" dirty="0"/>
              <a:t>What communications methods are available?</a:t>
            </a:r>
          </a:p>
          <a:p>
            <a:r>
              <a:rPr lang="en-GB" sz="2800" dirty="0"/>
              <a:t>Does the platform enable location sharing?</a:t>
            </a:r>
          </a:p>
          <a:p>
            <a:r>
              <a:rPr lang="en-GB" sz="2800" dirty="0"/>
              <a:t>How do I adjust the ‘Privacy Setting’ &amp; what are they set to by default?</a:t>
            </a:r>
          </a:p>
          <a:p>
            <a:r>
              <a:rPr lang="en-GB" sz="2800" dirty="0"/>
              <a:t>Does my child know the difference between ‘online’ &amp; ‘real life’ friends?</a:t>
            </a:r>
          </a:p>
        </p:txBody>
      </p:sp>
    </p:spTree>
    <p:extLst>
      <p:ext uri="{BB962C8B-B14F-4D97-AF65-F5344CB8AC3E}">
        <p14:creationId xmlns:p14="http://schemas.microsoft.com/office/powerpoint/2010/main" val="510560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22D6C-9D39-0A90-B335-23FD0684967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102B0E9-1296-FB38-5B3B-E280B3CC0CA9}"/>
              </a:ext>
            </a:extLst>
          </p:cNvPr>
          <p:cNvPicPr>
            <a:picLocks noChangeAspect="1"/>
          </p:cNvPicPr>
          <p:nvPr/>
        </p:nvPicPr>
        <p:blipFill>
          <a:blip r:embed="rId2"/>
          <a:stretch>
            <a:fillRect/>
          </a:stretch>
        </p:blipFill>
        <p:spPr>
          <a:xfrm>
            <a:off x="1064635" y="587691"/>
            <a:ext cx="9941416" cy="5864244"/>
          </a:xfrm>
          <a:prstGeom prst="rect">
            <a:avLst/>
          </a:prstGeom>
        </p:spPr>
      </p:pic>
      <p:sp>
        <p:nvSpPr>
          <p:cNvPr id="3" name="TextBox 2">
            <a:extLst>
              <a:ext uri="{FF2B5EF4-FFF2-40B4-BE49-F238E27FC236}">
                <a16:creationId xmlns:a16="http://schemas.microsoft.com/office/drawing/2014/main" id="{039AB638-07AE-91FB-4A55-AFA982452F07}"/>
              </a:ext>
            </a:extLst>
          </p:cNvPr>
          <p:cNvSpPr txBox="1"/>
          <p:nvPr/>
        </p:nvSpPr>
        <p:spPr>
          <a:xfrm>
            <a:off x="1064635" y="3851564"/>
            <a:ext cx="1872529" cy="2308324"/>
          </a:xfrm>
          <a:prstGeom prst="rect">
            <a:avLst/>
          </a:prstGeom>
          <a:noFill/>
        </p:spPr>
        <p:txBody>
          <a:bodyPr wrap="square" rtlCol="0">
            <a:spAutoFit/>
          </a:bodyPr>
          <a:lstStyle/>
          <a:p>
            <a:r>
              <a:rPr lang="en-GB" b="1" u="sng" dirty="0"/>
              <a:t>18+ or 13 with parent’s permission</a:t>
            </a:r>
          </a:p>
          <a:p>
            <a:r>
              <a:rPr lang="en-GB" dirty="0"/>
              <a:t>YouTube, WeChat, </a:t>
            </a:r>
            <a:r>
              <a:rPr lang="en-GB" dirty="0" err="1"/>
              <a:t>Kik</a:t>
            </a:r>
            <a:r>
              <a:rPr lang="en-GB" dirty="0"/>
              <a:t>, Flickr, Play Store and Spotify (12 with parent’s permission)</a:t>
            </a:r>
          </a:p>
        </p:txBody>
      </p:sp>
      <p:sp>
        <p:nvSpPr>
          <p:cNvPr id="4" name="TextBox 3">
            <a:extLst>
              <a:ext uri="{FF2B5EF4-FFF2-40B4-BE49-F238E27FC236}">
                <a16:creationId xmlns:a16="http://schemas.microsoft.com/office/drawing/2014/main" id="{83971805-C2FE-E75F-4655-B6808B9D6853}"/>
              </a:ext>
            </a:extLst>
          </p:cNvPr>
          <p:cNvSpPr txBox="1"/>
          <p:nvPr/>
        </p:nvSpPr>
        <p:spPr>
          <a:xfrm>
            <a:off x="9673390" y="2165684"/>
            <a:ext cx="1224377" cy="430887"/>
          </a:xfrm>
          <a:prstGeom prst="rect">
            <a:avLst/>
          </a:prstGeom>
          <a:noFill/>
        </p:spPr>
        <p:txBody>
          <a:bodyPr wrap="square" rtlCol="0">
            <a:spAutoFit/>
          </a:bodyPr>
          <a:lstStyle/>
          <a:p>
            <a:r>
              <a:rPr lang="en-GB" sz="1050" dirty="0"/>
              <a:t>(From April 2024, it’s now 13)</a:t>
            </a:r>
          </a:p>
        </p:txBody>
      </p:sp>
    </p:spTree>
    <p:extLst>
      <p:ext uri="{BB962C8B-B14F-4D97-AF65-F5344CB8AC3E}">
        <p14:creationId xmlns:p14="http://schemas.microsoft.com/office/powerpoint/2010/main" val="1653884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4635" y="587691"/>
            <a:ext cx="9941416" cy="5864244"/>
          </a:xfrm>
          <a:prstGeom prst="rect">
            <a:avLst/>
          </a:prstGeom>
        </p:spPr>
      </p:pic>
      <p:sp>
        <p:nvSpPr>
          <p:cNvPr id="3" name="TextBox 2"/>
          <p:cNvSpPr txBox="1"/>
          <p:nvPr/>
        </p:nvSpPr>
        <p:spPr>
          <a:xfrm>
            <a:off x="1064635" y="3851564"/>
            <a:ext cx="1872529" cy="2308324"/>
          </a:xfrm>
          <a:prstGeom prst="rect">
            <a:avLst/>
          </a:prstGeom>
          <a:noFill/>
        </p:spPr>
        <p:txBody>
          <a:bodyPr wrap="square" rtlCol="0">
            <a:spAutoFit/>
          </a:bodyPr>
          <a:lstStyle/>
          <a:p>
            <a:r>
              <a:rPr lang="en-GB" b="1" u="sng" dirty="0"/>
              <a:t>18+ or 13 with parent’s permission</a:t>
            </a:r>
          </a:p>
          <a:p>
            <a:r>
              <a:rPr lang="en-GB" dirty="0"/>
              <a:t>YouTube, WeChat, </a:t>
            </a:r>
            <a:r>
              <a:rPr lang="en-GB" dirty="0" err="1"/>
              <a:t>Kik</a:t>
            </a:r>
            <a:r>
              <a:rPr lang="en-GB" dirty="0"/>
              <a:t>, Flickr, Play Store and Spotify (12 with parent’s permission)</a:t>
            </a:r>
          </a:p>
        </p:txBody>
      </p:sp>
      <p:sp>
        <p:nvSpPr>
          <p:cNvPr id="4" name="TextBox 3"/>
          <p:cNvSpPr txBox="1"/>
          <p:nvPr/>
        </p:nvSpPr>
        <p:spPr>
          <a:xfrm>
            <a:off x="9673390" y="2165684"/>
            <a:ext cx="1224377" cy="430887"/>
          </a:xfrm>
          <a:prstGeom prst="rect">
            <a:avLst/>
          </a:prstGeom>
          <a:noFill/>
        </p:spPr>
        <p:txBody>
          <a:bodyPr wrap="square" rtlCol="0">
            <a:spAutoFit/>
          </a:bodyPr>
          <a:lstStyle/>
          <a:p>
            <a:r>
              <a:rPr lang="en-GB" sz="1050" dirty="0"/>
              <a:t>(From April 2024, it’s now 13)</a:t>
            </a:r>
          </a:p>
        </p:txBody>
      </p:sp>
      <p:pic>
        <p:nvPicPr>
          <p:cNvPr id="6" name="Picture 5">
            <a:extLst>
              <a:ext uri="{FF2B5EF4-FFF2-40B4-BE49-F238E27FC236}">
                <a16:creationId xmlns:a16="http://schemas.microsoft.com/office/drawing/2014/main" id="{C112FA58-E49C-95EE-661A-6EB4830E4ACE}"/>
              </a:ext>
            </a:extLst>
          </p:cNvPr>
          <p:cNvPicPr>
            <a:picLocks noChangeAspect="1"/>
          </p:cNvPicPr>
          <p:nvPr/>
        </p:nvPicPr>
        <p:blipFill>
          <a:blip r:embed="rId3"/>
          <a:stretch>
            <a:fillRect/>
          </a:stretch>
        </p:blipFill>
        <p:spPr>
          <a:xfrm rot="20855031">
            <a:off x="482050" y="1183365"/>
            <a:ext cx="7421011" cy="1752845"/>
          </a:xfrm>
          <a:prstGeom prst="rect">
            <a:avLst/>
          </a:prstGeom>
          <a:ln>
            <a:noFill/>
          </a:ln>
          <a:effectLst>
            <a:outerShdw blurRad="292100" dist="139700" dir="2700000" algn="tl" rotWithShape="0">
              <a:srgbClr val="333333">
                <a:alpha val="65000"/>
              </a:srgbClr>
            </a:outerShdw>
          </a:effectLst>
        </p:spPr>
      </p:pic>
      <p:pic>
        <p:nvPicPr>
          <p:cNvPr id="1026" name="Picture 2" descr="News | Bradford Central Foodbank">
            <a:extLst>
              <a:ext uri="{FF2B5EF4-FFF2-40B4-BE49-F238E27FC236}">
                <a16:creationId xmlns:a16="http://schemas.microsoft.com/office/drawing/2014/main" id="{10B1E92B-A08D-C8D8-4347-B1E58C22E0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255" t="23980" r="20510" b="28925"/>
          <a:stretch/>
        </p:blipFill>
        <p:spPr bwMode="auto">
          <a:xfrm rot="20909163">
            <a:off x="279325" y="869651"/>
            <a:ext cx="1813249" cy="9370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19DD282-D001-2CB9-CFDE-5281481AC930}"/>
              </a:ext>
            </a:extLst>
          </p:cNvPr>
          <p:cNvSpPr txBox="1"/>
          <p:nvPr/>
        </p:nvSpPr>
        <p:spPr>
          <a:xfrm rot="20822683">
            <a:off x="4536922" y="1981018"/>
            <a:ext cx="3442996" cy="369332"/>
          </a:xfrm>
          <a:prstGeom prst="rect">
            <a:avLst/>
          </a:prstGeom>
          <a:noFill/>
        </p:spPr>
        <p:txBody>
          <a:bodyPr wrap="square" rtlCol="0">
            <a:spAutoFit/>
          </a:bodyPr>
          <a:lstStyle/>
          <a:p>
            <a:r>
              <a:rPr lang="en-GB" dirty="0"/>
              <a:t>January 2025</a:t>
            </a:r>
          </a:p>
        </p:txBody>
      </p:sp>
      <p:pic>
        <p:nvPicPr>
          <p:cNvPr id="9" name="Picture 8">
            <a:extLst>
              <a:ext uri="{FF2B5EF4-FFF2-40B4-BE49-F238E27FC236}">
                <a16:creationId xmlns:a16="http://schemas.microsoft.com/office/drawing/2014/main" id="{65A25FB0-7296-3F22-1714-83ADD18C8DDA}"/>
              </a:ext>
            </a:extLst>
          </p:cNvPr>
          <p:cNvPicPr>
            <a:picLocks noChangeAspect="1"/>
          </p:cNvPicPr>
          <p:nvPr/>
        </p:nvPicPr>
        <p:blipFill>
          <a:blip r:embed="rId5"/>
          <a:stretch>
            <a:fillRect/>
          </a:stretch>
        </p:blipFill>
        <p:spPr>
          <a:xfrm rot="453173">
            <a:off x="3889746" y="3346668"/>
            <a:ext cx="7678222" cy="100979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ACCC01A0-9913-5290-1367-3CF805DC76CE}"/>
              </a:ext>
            </a:extLst>
          </p:cNvPr>
          <p:cNvPicPr>
            <a:picLocks noChangeAspect="1"/>
          </p:cNvPicPr>
          <p:nvPr/>
        </p:nvPicPr>
        <p:blipFill>
          <a:blip r:embed="rId6"/>
          <a:stretch>
            <a:fillRect/>
          </a:stretch>
        </p:blipFill>
        <p:spPr>
          <a:xfrm rot="470404">
            <a:off x="10051462" y="2733580"/>
            <a:ext cx="1238423" cy="1038370"/>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743F3A50-3EFC-F1EA-21C9-C42DF33F06CF}"/>
              </a:ext>
            </a:extLst>
          </p:cNvPr>
          <p:cNvSpPr txBox="1"/>
          <p:nvPr/>
        </p:nvSpPr>
        <p:spPr>
          <a:xfrm rot="460147">
            <a:off x="8860105" y="4317444"/>
            <a:ext cx="3442996" cy="369332"/>
          </a:xfrm>
          <a:prstGeom prst="rect">
            <a:avLst/>
          </a:prstGeom>
          <a:noFill/>
        </p:spPr>
        <p:txBody>
          <a:bodyPr wrap="square" rtlCol="0">
            <a:spAutoFit/>
          </a:bodyPr>
          <a:lstStyle/>
          <a:p>
            <a:r>
              <a:rPr lang="en-GB" dirty="0"/>
              <a:t>November 2024</a:t>
            </a:r>
          </a:p>
        </p:txBody>
      </p:sp>
      <p:pic>
        <p:nvPicPr>
          <p:cNvPr id="15" name="Picture 14">
            <a:extLst>
              <a:ext uri="{FF2B5EF4-FFF2-40B4-BE49-F238E27FC236}">
                <a16:creationId xmlns:a16="http://schemas.microsoft.com/office/drawing/2014/main" id="{102991CB-D3EE-D07D-6D0B-5A4CF86D59D4}"/>
              </a:ext>
            </a:extLst>
          </p:cNvPr>
          <p:cNvPicPr>
            <a:picLocks noChangeAspect="1"/>
          </p:cNvPicPr>
          <p:nvPr/>
        </p:nvPicPr>
        <p:blipFill>
          <a:blip r:embed="rId7"/>
          <a:stretch>
            <a:fillRect/>
          </a:stretch>
        </p:blipFill>
        <p:spPr>
          <a:xfrm>
            <a:off x="178814" y="5061199"/>
            <a:ext cx="3253318" cy="692836"/>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95E3FC21-524D-58DB-63D0-7465CB98C9FA}"/>
              </a:ext>
            </a:extLst>
          </p:cNvPr>
          <p:cNvSpPr txBox="1"/>
          <p:nvPr/>
        </p:nvSpPr>
        <p:spPr>
          <a:xfrm>
            <a:off x="3621406" y="4943363"/>
            <a:ext cx="7744333"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hlinkClick r:id="rId8"/>
              </a:rPr>
              <a:t>30 Most Dangerous Apps for Kids In 2024 | Unsafe Social Media</a:t>
            </a:r>
            <a:endParaRPr lang="en-GB" dirty="0"/>
          </a:p>
        </p:txBody>
      </p:sp>
      <p:sp>
        <p:nvSpPr>
          <p:cNvPr id="19" name="TextBox 18">
            <a:extLst>
              <a:ext uri="{FF2B5EF4-FFF2-40B4-BE49-F238E27FC236}">
                <a16:creationId xmlns:a16="http://schemas.microsoft.com/office/drawing/2014/main" id="{A91E0690-D7CB-2F11-855D-00C3F1FDE4A1}"/>
              </a:ext>
            </a:extLst>
          </p:cNvPr>
          <p:cNvSpPr txBox="1"/>
          <p:nvPr/>
        </p:nvSpPr>
        <p:spPr>
          <a:xfrm>
            <a:off x="3621407" y="5440217"/>
            <a:ext cx="7733512"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dirty="0"/>
              <a:t>https://safelagoon.com/en/blog/insights/30-most-dangerous-apps-for-kids-in-2024/</a:t>
            </a:r>
          </a:p>
        </p:txBody>
      </p:sp>
    </p:spTree>
    <p:extLst>
      <p:ext uri="{BB962C8B-B14F-4D97-AF65-F5344CB8AC3E}">
        <p14:creationId xmlns:p14="http://schemas.microsoft.com/office/powerpoint/2010/main" val="331446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7"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620" y="774532"/>
            <a:ext cx="4486656" cy="1141497"/>
          </a:xfrm>
        </p:spPr>
        <p:txBody>
          <a:bodyPr/>
          <a:lstStyle/>
          <a:p>
            <a:r>
              <a:rPr lang="en-GB" dirty="0"/>
              <a:t>gaming</a:t>
            </a:r>
          </a:p>
        </p:txBody>
      </p:sp>
      <p:sp>
        <p:nvSpPr>
          <p:cNvPr id="3" name="Content Placeholder 2"/>
          <p:cNvSpPr>
            <a:spLocks noGrp="1"/>
          </p:cNvSpPr>
          <p:nvPr>
            <p:ph idx="1"/>
          </p:nvPr>
        </p:nvSpPr>
        <p:spPr/>
        <p:txBody>
          <a:bodyPr>
            <a:normAutofit/>
          </a:bodyPr>
          <a:lstStyle/>
          <a:p>
            <a:r>
              <a:rPr lang="en-GB" sz="2800" b="1" dirty="0"/>
              <a:t>Why Do People ‘Game’?</a:t>
            </a:r>
          </a:p>
          <a:p>
            <a:endParaRPr lang="en-GB" sz="2800" dirty="0">
              <a:solidFill>
                <a:srgbClr val="00B050"/>
              </a:solidFill>
            </a:endParaRPr>
          </a:p>
          <a:p>
            <a:r>
              <a:rPr lang="en-GB" sz="2800" dirty="0">
                <a:solidFill>
                  <a:srgbClr val="00B050"/>
                </a:solidFill>
              </a:rPr>
              <a:t>Fun/Entertainment/Relax</a:t>
            </a:r>
          </a:p>
          <a:p>
            <a:r>
              <a:rPr lang="en-GB" sz="2800" dirty="0">
                <a:solidFill>
                  <a:srgbClr val="00B050"/>
                </a:solidFill>
              </a:rPr>
              <a:t>Escapism/Autonomy</a:t>
            </a:r>
          </a:p>
          <a:p>
            <a:r>
              <a:rPr lang="en-GB" sz="2800" dirty="0">
                <a:solidFill>
                  <a:srgbClr val="00B050"/>
                </a:solidFill>
              </a:rPr>
              <a:t>Social Interaction/Belonging</a:t>
            </a:r>
          </a:p>
          <a:p>
            <a:r>
              <a:rPr lang="en-GB" sz="2800" dirty="0">
                <a:solidFill>
                  <a:srgbClr val="00B050"/>
                </a:solidFill>
              </a:rPr>
              <a:t>FOMO (Fear Of Missing Out)</a:t>
            </a:r>
          </a:p>
          <a:p>
            <a:r>
              <a:rPr lang="en-GB" sz="2800" dirty="0">
                <a:solidFill>
                  <a:srgbClr val="00B050"/>
                </a:solidFill>
              </a:rPr>
              <a:t>Compete/Competence</a:t>
            </a:r>
          </a:p>
          <a:p>
            <a:r>
              <a:rPr lang="en-GB" sz="2800" b="1" dirty="0">
                <a:solidFill>
                  <a:srgbClr val="FF0000"/>
                </a:solidFill>
              </a:rPr>
              <a:t>Addiction/Disorder</a:t>
            </a:r>
          </a:p>
          <a:p>
            <a:r>
              <a:rPr lang="en-GB" sz="2800" b="1" dirty="0">
                <a:solidFill>
                  <a:srgbClr val="FF0000"/>
                </a:solidFill>
              </a:rPr>
              <a:t>Groom/Exploit</a:t>
            </a:r>
          </a:p>
        </p:txBody>
      </p:sp>
      <p:sp>
        <p:nvSpPr>
          <p:cNvPr id="4" name="Text Placeholder 3"/>
          <p:cNvSpPr>
            <a:spLocks noGrp="1"/>
          </p:cNvSpPr>
          <p:nvPr>
            <p:ph type="body" sz="half" idx="2"/>
          </p:nvPr>
        </p:nvSpPr>
        <p:spPr>
          <a:xfrm>
            <a:off x="1115568" y="3092718"/>
            <a:ext cx="3794760" cy="2194036"/>
          </a:xfrm>
        </p:spPr>
        <p:txBody>
          <a:bodyPr>
            <a:normAutofit/>
          </a:bodyPr>
          <a:lstStyle/>
          <a:p>
            <a:r>
              <a:rPr lang="en-GB" sz="2400" dirty="0"/>
              <a:t>93% of children in the UK play computer games</a:t>
            </a:r>
          </a:p>
          <a:p>
            <a:r>
              <a:rPr lang="en-GB" sz="2400" dirty="0"/>
              <a:t>66% of 8-12 year olds play computer games for 2 hours or more per day</a:t>
            </a:r>
          </a:p>
        </p:txBody>
      </p:sp>
    </p:spTree>
    <p:extLst>
      <p:ext uri="{BB962C8B-B14F-4D97-AF65-F5344CB8AC3E}">
        <p14:creationId xmlns:p14="http://schemas.microsoft.com/office/powerpoint/2010/main" val="3800104258"/>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E10BDB1941B64BA7D2CB0C47FB3710" ma:contentTypeVersion="15" ma:contentTypeDescription="Create a new document." ma:contentTypeScope="" ma:versionID="c6ee55c1c517a08f5dc96b105910a948">
  <xsd:schema xmlns:xsd="http://www.w3.org/2001/XMLSchema" xmlns:xs="http://www.w3.org/2001/XMLSchema" xmlns:p="http://schemas.microsoft.com/office/2006/metadata/properties" xmlns:ns2="f38ac0e6-6e17-4309-bc0f-dffda97cebf4" xmlns:ns3="11be2194-47fc-40ab-b42b-1de1838f379c" targetNamespace="http://schemas.microsoft.com/office/2006/metadata/properties" ma:root="true" ma:fieldsID="15f38cf8a47bb7b68a4ed994e3e5d736" ns2:_="" ns3:_="">
    <xsd:import namespace="f38ac0e6-6e17-4309-bc0f-dffda97cebf4"/>
    <xsd:import namespace="11be2194-47fc-40ab-b42b-1de1838f37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8ac0e6-6e17-4309-bc0f-dffda97ceb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5456404-7897-4d1e-b504-bb5e746ebc8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be2194-47fc-40ab-b42b-1de1838f379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d1b4ed8-c037-4842-b485-8bd85cfbee76}" ma:internalName="TaxCatchAll" ma:showField="CatchAllData" ma:web="11be2194-47fc-40ab-b42b-1de1838f379c">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38ac0e6-6e17-4309-bc0f-dffda97cebf4">
      <Terms xmlns="http://schemas.microsoft.com/office/infopath/2007/PartnerControls"/>
    </lcf76f155ced4ddcb4097134ff3c332f>
    <TaxCatchAll xmlns="11be2194-47fc-40ab-b42b-1de1838f379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71C79E-A89E-4BC8-81F8-A269A89FF8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8ac0e6-6e17-4309-bc0f-dffda97cebf4"/>
    <ds:schemaRef ds:uri="11be2194-47fc-40ab-b42b-1de1838f37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775A23-75CA-4614-9647-C9B2CE742CA2}">
  <ds:schemaRefs>
    <ds:schemaRef ds:uri="http://www.w3.org/XML/1998/namespace"/>
    <ds:schemaRef ds:uri="http://purl.org/dc/dcmitype/"/>
    <ds:schemaRef ds:uri="http://schemas.microsoft.com/office/2006/documentManagement/types"/>
    <ds:schemaRef ds:uri="11be2194-47fc-40ab-b42b-1de1838f379c"/>
    <ds:schemaRef ds:uri="f38ac0e6-6e17-4309-bc0f-dffda97cebf4"/>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8A451F4C-A3A1-4FF3-AEA5-AE3EFF175B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Parcel design</Template>
  <TotalTime>0</TotalTime>
  <Words>2405</Words>
  <Application>Microsoft Office PowerPoint</Application>
  <PresentationFormat>Widescreen</PresentationFormat>
  <Paragraphs>295</Paragraphs>
  <Slides>42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Gill Sans MT</vt:lpstr>
      <vt:lpstr>Open Sans</vt:lpstr>
      <vt:lpstr>Parcel</vt:lpstr>
      <vt:lpstr>Online safety for  parents &amp; carers</vt:lpstr>
      <vt:lpstr>How Many of these ‘apps’ can you name?</vt:lpstr>
      <vt:lpstr>platforms</vt:lpstr>
      <vt:lpstr>Messaging/chat</vt:lpstr>
      <vt:lpstr>Social media</vt:lpstr>
      <vt:lpstr>Social media considerations</vt:lpstr>
      <vt:lpstr>PowerPoint Presentation</vt:lpstr>
      <vt:lpstr>PowerPoint Presentation</vt:lpstr>
      <vt:lpstr>gaming</vt:lpstr>
      <vt:lpstr>Gaming considerations</vt:lpstr>
      <vt:lpstr>PEGI ratings</vt:lpstr>
      <vt:lpstr>Live streaming</vt:lpstr>
      <vt:lpstr>Live streaming considerations</vt:lpstr>
      <vt:lpstr>Risks/behaviours</vt:lpstr>
      <vt:lpstr>Risks/behaviours</vt:lpstr>
      <vt:lpstr>Risks may be present as a result of…</vt:lpstr>
      <vt:lpstr>Risks may be present as a result of…</vt:lpstr>
      <vt:lpstr>Sharing personal information</vt:lpstr>
      <vt:lpstr>Gaming addiction</vt:lpstr>
      <vt:lpstr>Social media ‘likes’</vt:lpstr>
      <vt:lpstr>Cyberbullying</vt:lpstr>
      <vt:lpstr>The behaviour of others</vt:lpstr>
      <vt:lpstr>Responding to concerns</vt:lpstr>
      <vt:lpstr>Responding to concerns</vt:lpstr>
      <vt:lpstr>What Are The Signs?</vt:lpstr>
      <vt:lpstr>Engaging with your child</vt:lpstr>
      <vt:lpstr>Reporting online behaviour</vt:lpstr>
      <vt:lpstr>Who and where to report</vt:lpstr>
      <vt:lpstr>What should be reported</vt:lpstr>
      <vt:lpstr>Support - childline</vt:lpstr>
      <vt:lpstr>Making things ‘safer’</vt:lpstr>
      <vt:lpstr>Making things ‘safer’</vt:lpstr>
      <vt:lpstr>Family contract</vt:lpstr>
      <vt:lpstr>‘safer’ profile advice</vt:lpstr>
      <vt:lpstr>Monitoring Online Activity</vt:lpstr>
      <vt:lpstr>Support for Children &amp; Parents/Carers</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2021-02-09T12:55:34Z</dcterms:created>
  <dcterms:modified xsi:type="dcterms:W3CDTF">2025-03-18T09:42:09Z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0x01010045E10BDB1941B64BA7D2CB0C47FB3710</vt:lpwstr>
  </property>
  <property fmtid="{D5CDD505-2E9C-101B-9397-08002B2CF9AE}" pid="3" name="MediaServiceImageTags">
    <vt:lpwstr/>
  </property>
</Properties>
</file>